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7" r:id="rId3"/>
  </p:sldMasterIdLst>
  <p:notesMasterIdLst>
    <p:notesMasterId r:id="rId22"/>
  </p:notesMasterIdLst>
  <p:sldIdLst>
    <p:sldId id="256" r:id="rId4"/>
    <p:sldId id="257" r:id="rId5"/>
    <p:sldId id="259" r:id="rId6"/>
    <p:sldId id="273" r:id="rId7"/>
    <p:sldId id="258" r:id="rId8"/>
    <p:sldId id="260" r:id="rId9"/>
    <p:sldId id="261" r:id="rId10"/>
    <p:sldId id="262" r:id="rId11"/>
    <p:sldId id="263" r:id="rId12"/>
    <p:sldId id="264" r:id="rId13"/>
    <p:sldId id="265" r:id="rId14"/>
    <p:sldId id="266" r:id="rId15"/>
    <p:sldId id="267" r:id="rId16"/>
    <p:sldId id="268" r:id="rId17"/>
    <p:sldId id="272" r:id="rId18"/>
    <p:sldId id="274" r:id="rId19"/>
    <p:sldId id="270" r:id="rId20"/>
    <p:sldId id="271" r:id="rId21"/>
  </p:sldIdLst>
  <p:sldSz cx="9144000" cy="6858000" type="screen4x3"/>
  <p:notesSz cx="7010400" cy="9296400"/>
  <p:embeddedFontLst>
    <p:embeddedFont>
      <p:font typeface="Constantia" panose="02030602050306030303" pitchFamily="18" charset="0"/>
      <p:regular r:id="rId23"/>
      <p:bold r:id="rId24"/>
      <p:italic r:id="rId25"/>
      <p:boldItalic r:id="rId26"/>
    </p:embeddedFont>
    <p:embeddedFont>
      <p:font typeface="Georgia" panose="020405020504050203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155HLwAEIDiV53JhboCpErwW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5033" autoAdjust="0"/>
  </p:normalViewPr>
  <p:slideViewPr>
    <p:cSldViewPr snapToGrid="0">
      <p:cViewPr varScale="1">
        <p:scale>
          <a:sx n="82" d="100"/>
          <a:sy n="82" d="100"/>
        </p:scale>
        <p:origin x="1397"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2300" tIns="46150" rIns="92300" bIns="4615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971925" y="0"/>
            <a:ext cx="3038475" cy="465137"/>
          </a:xfrm>
          <a:prstGeom prst="rect">
            <a:avLst/>
          </a:prstGeom>
          <a:noFill/>
          <a:ln>
            <a:noFill/>
          </a:ln>
        </p:spPr>
        <p:txBody>
          <a:bodyPr spcFirstLastPara="1" wrap="square" lIns="92300" tIns="46150" rIns="92300" bIns="46150" anchor="t"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81100" y="696912"/>
            <a:ext cx="46497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3450" y="4416425"/>
            <a:ext cx="5143500" cy="4183062"/>
          </a:xfrm>
          <a:prstGeom prst="rect">
            <a:avLst/>
          </a:prstGeom>
          <a:noFill/>
          <a:ln>
            <a:noFill/>
          </a:ln>
        </p:spPr>
        <p:txBody>
          <a:bodyPr spcFirstLastPara="1" wrap="square" lIns="92300" tIns="46150" rIns="92300" bIns="4615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31262"/>
            <a:ext cx="3038475" cy="465137"/>
          </a:xfrm>
          <a:prstGeom prst="rect">
            <a:avLst/>
          </a:prstGeom>
          <a:noFill/>
          <a:ln>
            <a:noFill/>
          </a:ln>
        </p:spPr>
        <p:txBody>
          <a:bodyPr spcFirstLastPara="1" wrap="square" lIns="92300" tIns="46150" rIns="92300" bIns="4615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971925" y="8831262"/>
            <a:ext cx="3038475" cy="465137"/>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rive.google.com/file/d/1d7iHvOghSRZpjFsAmY9VNwNFqZIMwf5U/view?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rive.google.com/drive/folders/1rGSLHRBiV3RYxRMPMXABYKwRZIl5xUyR?usp=shar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p:nvPr/>
        </p:nvSpPr>
        <p:spPr>
          <a:xfrm>
            <a:off x="0" y="0"/>
            <a:ext cx="3038475" cy="465137"/>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lt1"/>
              </a:buClr>
              <a:buSzPts val="1200"/>
              <a:buFont typeface="Times New Roman"/>
              <a:buNone/>
            </a:pPr>
            <a:r>
              <a:rPr lang="en-US" sz="1200" b="0" i="0" u="none">
                <a:solidFill>
                  <a:schemeClr val="lt1"/>
                </a:solidFill>
                <a:latin typeface="Times New Roman"/>
                <a:ea typeface="Times New Roman"/>
                <a:cs typeface="Times New Roman"/>
                <a:sym typeface="Times New Roman"/>
              </a:rPr>
              <a:t>Board Orientation</a:t>
            </a:r>
            <a:endParaRPr/>
          </a:p>
        </p:txBody>
      </p:sp>
      <p:sp>
        <p:nvSpPr>
          <p:cNvPr id="94" name="Google Shape;94;p1:notes"/>
          <p:cNvSpPr txBox="1"/>
          <p:nvPr/>
        </p:nvSpPr>
        <p:spPr>
          <a:xfrm>
            <a:off x="3971925" y="8831262"/>
            <a:ext cx="3038475" cy="465137"/>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chemeClr val="lt1"/>
              </a:buClr>
              <a:buSzPts val="1200"/>
              <a:buFont typeface="Times New Roman"/>
              <a:buNone/>
            </a:pPr>
            <a:fld id="{00000000-1234-1234-1234-123412341234}" type="slidenum">
              <a:rPr lang="en-US" sz="1200" b="0" i="0" u="none">
                <a:solidFill>
                  <a:schemeClr val="lt1"/>
                </a:solidFill>
                <a:latin typeface="Times New Roman"/>
                <a:ea typeface="Times New Roman"/>
                <a:cs typeface="Times New Roman"/>
                <a:sym typeface="Times New Roman"/>
              </a:rPr>
              <a:t>1</a:t>
            </a:fld>
            <a:endParaRPr/>
          </a:p>
        </p:txBody>
      </p:sp>
      <p:sp>
        <p:nvSpPr>
          <p:cNvPr id="95" name="Google Shape;95;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 name="Google Shape;96;p1:notes"/>
          <p:cNvSpPr txBox="1">
            <a:spLocks noGrp="1"/>
          </p:cNvSpPr>
          <p:nvPr>
            <p:ph type="body" idx="1"/>
          </p:nvPr>
        </p:nvSpPr>
        <p:spPr>
          <a:xfrm>
            <a:off x="933450" y="4416425"/>
            <a:ext cx="5143500" cy="4183062"/>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53619bbac_0_88: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175" name="Google Shape;175;gb53619bbac_0_88: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10</a:t>
            </a:fld>
            <a:endParaRPr/>
          </a:p>
        </p:txBody>
      </p:sp>
      <p:sp>
        <p:nvSpPr>
          <p:cNvPr id="176" name="Google Shape;176;gb53619bbac_0_88:notes"/>
          <p:cNvSpPr>
            <a:spLocks noGrp="1" noRot="1" noChangeAspect="1"/>
          </p:cNvSpPr>
          <p:nvPr>
            <p:ph type="sldImg" idx="2"/>
          </p:nvPr>
        </p:nvSpPr>
        <p:spPr>
          <a:xfrm>
            <a:off x="1181100" y="696912"/>
            <a:ext cx="4649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gb53619bbac_0_88: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Jenn</a:t>
            </a:r>
            <a:endParaRPr/>
          </a:p>
          <a:p>
            <a:pPr marL="0" lvl="0" indent="0" algn="l" rtl="0">
              <a:spcBef>
                <a:spcPts val="0"/>
              </a:spcBef>
              <a:spcAft>
                <a:spcPts val="0"/>
              </a:spcAft>
              <a:buNone/>
            </a:pPr>
            <a:r>
              <a:rPr lang="en-US" u="sng">
                <a:solidFill>
                  <a:schemeClr val="hlink"/>
                </a:solidFill>
                <a:hlinkClick r:id="rId3"/>
              </a:rPr>
              <a:t>https://drive.google.com/file/d/1d7iHvOghSRZpjFsAmY9VNwNFqZIMwf5U/view?usp=sharing</a:t>
            </a:r>
            <a:endParaRPr/>
          </a:p>
          <a:p>
            <a:pPr marL="0" lvl="0" indent="0" algn="l" rtl="0">
              <a:spcBef>
                <a:spcPts val="0"/>
              </a:spcBef>
              <a:spcAft>
                <a:spcPts val="0"/>
              </a:spcAft>
              <a:buNone/>
            </a:pPr>
            <a:r>
              <a:rPr lang="en-US"/>
              <a:t>Walk through the application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53619bbac_0_103: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192" name="Google Shape;192;gb53619bbac_0_103: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11</a:t>
            </a:fld>
            <a:endParaRPr/>
          </a:p>
        </p:txBody>
      </p:sp>
      <p:sp>
        <p:nvSpPr>
          <p:cNvPr id="193" name="Google Shape;193;gb53619bbac_0_103:notes"/>
          <p:cNvSpPr>
            <a:spLocks noGrp="1" noRot="1" noChangeAspect="1"/>
          </p:cNvSpPr>
          <p:nvPr>
            <p:ph type="sldImg" idx="2"/>
          </p:nvPr>
        </p:nvSpPr>
        <p:spPr>
          <a:xfrm>
            <a:off x="1181100" y="696912"/>
            <a:ext cx="4649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gb53619bbac_0_103: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53619bbac_0_135: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200" name="Google Shape;200;gb53619bbac_0_135: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12</a:t>
            </a:fld>
            <a:endParaRPr/>
          </a:p>
        </p:txBody>
      </p:sp>
      <p:sp>
        <p:nvSpPr>
          <p:cNvPr id="201" name="Google Shape;201;gb53619bbac_0_135:notes"/>
          <p:cNvSpPr>
            <a:spLocks noGrp="1" noRot="1" noChangeAspect="1"/>
          </p:cNvSpPr>
          <p:nvPr>
            <p:ph type="sldImg" idx="2"/>
          </p:nvPr>
        </p:nvSpPr>
        <p:spPr>
          <a:xfrm>
            <a:off x="1181100" y="696912"/>
            <a:ext cx="4649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gb53619bbac_0_135: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Jenn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53619bbac_0_120: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208" name="Google Shape;208;gb53619bbac_0_120: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13</a:t>
            </a:fld>
            <a:endParaRPr/>
          </a:p>
        </p:txBody>
      </p:sp>
      <p:sp>
        <p:nvSpPr>
          <p:cNvPr id="209" name="Google Shape;209;gb53619bbac_0_12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gb53619bbac_0_120: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Jenn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9b4952996_0_3: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Training</a:t>
            </a:r>
            <a:endParaRPr/>
          </a:p>
        </p:txBody>
      </p:sp>
      <p:sp>
        <p:nvSpPr>
          <p:cNvPr id="217" name="Google Shape;217;gc9b4952996_0_3: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14</a:t>
            </a:fld>
            <a:endParaRPr/>
          </a:p>
        </p:txBody>
      </p:sp>
      <p:sp>
        <p:nvSpPr>
          <p:cNvPr id="218" name="Google Shape;218;gc9b4952996_0_3:notes"/>
          <p:cNvSpPr>
            <a:spLocks noGrp="1" noRot="1" noChangeAspect="1"/>
          </p:cNvSpPr>
          <p:nvPr>
            <p:ph type="sldImg" idx="2"/>
          </p:nvPr>
        </p:nvSpPr>
        <p:spPr>
          <a:xfrm>
            <a:off x="1181100" y="696912"/>
            <a:ext cx="4649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gc9b4952996_0_3: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u="sng">
                <a:solidFill>
                  <a:schemeClr val="hlink"/>
                </a:solidFill>
                <a:hlinkClick r:id="rId3"/>
              </a:rPr>
              <a:t>https://drive.google.com/drive/folders/1rGSLHRBiV3RYxRMPMXABYKwRZIl5xUyR?usp=sharing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53619bbac_0_146: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225" name="Google Shape;225;gb53619bbac_0_146: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15</a:t>
            </a:fld>
            <a:endParaRPr/>
          </a:p>
        </p:txBody>
      </p:sp>
      <p:sp>
        <p:nvSpPr>
          <p:cNvPr id="226" name="Google Shape;226;gb53619bbac_0_14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gb53619bbac_0_146: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Jenn</a:t>
            </a:r>
            <a:endParaRPr/>
          </a:p>
        </p:txBody>
      </p:sp>
    </p:spTree>
    <p:extLst>
      <p:ext uri="{BB962C8B-B14F-4D97-AF65-F5344CB8AC3E}">
        <p14:creationId xmlns:p14="http://schemas.microsoft.com/office/powerpoint/2010/main" val="3895737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6CBB975A-4792-D798-F7FB-FF9C156CA4CF}"/>
            </a:ext>
          </a:extLst>
        </p:cNvPr>
        <p:cNvGrpSpPr/>
        <p:nvPr/>
      </p:nvGrpSpPr>
      <p:grpSpPr>
        <a:xfrm>
          <a:off x="0" y="0"/>
          <a:ext cx="0" cy="0"/>
          <a:chOff x="0" y="0"/>
          <a:chExt cx="0" cy="0"/>
        </a:xfrm>
      </p:grpSpPr>
      <p:sp>
        <p:nvSpPr>
          <p:cNvPr id="224" name="Google Shape;224;gb53619bbac_0_146:notes">
            <a:extLst>
              <a:ext uri="{FF2B5EF4-FFF2-40B4-BE49-F238E27FC236}">
                <a16:creationId xmlns:a16="http://schemas.microsoft.com/office/drawing/2014/main" id="{DBEA096D-0AAB-85E5-49CF-79AC5A3A4A81}"/>
              </a:ext>
            </a:extLst>
          </p:cNvPr>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225" name="Google Shape;225;gb53619bbac_0_146:notes">
            <a:extLst>
              <a:ext uri="{FF2B5EF4-FFF2-40B4-BE49-F238E27FC236}">
                <a16:creationId xmlns:a16="http://schemas.microsoft.com/office/drawing/2014/main" id="{E2F1F64F-9A63-F666-6D24-6C55BEB9FDF9}"/>
              </a:ext>
            </a:extLst>
          </p:cNvPr>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16</a:t>
            </a:fld>
            <a:endParaRPr/>
          </a:p>
        </p:txBody>
      </p:sp>
      <p:sp>
        <p:nvSpPr>
          <p:cNvPr id="226" name="Google Shape;226;gb53619bbac_0_146:notes">
            <a:extLst>
              <a:ext uri="{FF2B5EF4-FFF2-40B4-BE49-F238E27FC236}">
                <a16:creationId xmlns:a16="http://schemas.microsoft.com/office/drawing/2014/main" id="{FD776C97-D1F0-AF6F-ABFC-41FB90F3C322}"/>
              </a:ext>
            </a:extLst>
          </p:cNvPr>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gb53619bbac_0_146:notes">
            <a:extLst>
              <a:ext uri="{FF2B5EF4-FFF2-40B4-BE49-F238E27FC236}">
                <a16:creationId xmlns:a16="http://schemas.microsoft.com/office/drawing/2014/main" id="{E8C016DC-CFB6-86A1-183B-35F4763373A7}"/>
              </a:ext>
            </a:extLst>
          </p:cNvPr>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Jenn</a:t>
            </a:r>
            <a:endParaRPr/>
          </a:p>
        </p:txBody>
      </p:sp>
    </p:spTree>
    <p:extLst>
      <p:ext uri="{BB962C8B-B14F-4D97-AF65-F5344CB8AC3E}">
        <p14:creationId xmlns:p14="http://schemas.microsoft.com/office/powerpoint/2010/main" val="213460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53619bbac_0_154: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233" name="Google Shape;233;gb53619bbac_0_154: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17</a:t>
            </a:fld>
            <a:endParaRPr/>
          </a:p>
        </p:txBody>
      </p:sp>
      <p:sp>
        <p:nvSpPr>
          <p:cNvPr id="234" name="Google Shape;234;gb53619bbac_0_15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gb53619bbac_0_154: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Brittany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8:notes"/>
          <p:cNvSpPr txBox="1"/>
          <p:nvPr/>
        </p:nvSpPr>
        <p:spPr>
          <a:xfrm>
            <a:off x="0" y="0"/>
            <a:ext cx="3038475" cy="465137"/>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Training</a:t>
            </a:r>
            <a:endParaRPr/>
          </a:p>
        </p:txBody>
      </p:sp>
      <p:sp>
        <p:nvSpPr>
          <p:cNvPr id="242" name="Google Shape;242;p28:notes"/>
          <p:cNvSpPr txBox="1"/>
          <p:nvPr/>
        </p:nvSpPr>
        <p:spPr>
          <a:xfrm>
            <a:off x="3971925" y="8831262"/>
            <a:ext cx="3038475" cy="465137"/>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18</a:t>
            </a:fld>
            <a:endParaRPr/>
          </a:p>
        </p:txBody>
      </p:sp>
      <p:sp>
        <p:nvSpPr>
          <p:cNvPr id="243" name="Google Shape;243;p28:notes"/>
          <p:cNvSpPr>
            <a:spLocks noGrp="1" noRot="1" noChangeAspect="1"/>
          </p:cNvSpPr>
          <p:nvPr>
            <p:ph type="sldImg" idx="2"/>
          </p:nvPr>
        </p:nvSpPr>
        <p:spPr>
          <a:xfrm>
            <a:off x="1181100" y="696912"/>
            <a:ext cx="464978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28:notes"/>
          <p:cNvSpPr txBox="1">
            <a:spLocks noGrp="1"/>
          </p:cNvSpPr>
          <p:nvPr>
            <p:ph type="body" idx="1"/>
          </p:nvPr>
        </p:nvSpPr>
        <p:spPr>
          <a:xfrm>
            <a:off x="933450" y="4416425"/>
            <a:ext cx="5143500" cy="4183062"/>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33450" y="4416425"/>
            <a:ext cx="5143500" cy="4183062"/>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Jenn</a:t>
            </a:r>
            <a:endParaRPr/>
          </a:p>
        </p:txBody>
      </p:sp>
      <p:sp>
        <p:nvSpPr>
          <p:cNvPr id="102" name="Google Shape;102;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p:nvPr/>
        </p:nvSpPr>
        <p:spPr>
          <a:xfrm>
            <a:off x="0" y="0"/>
            <a:ext cx="3038475" cy="465137"/>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116" name="Google Shape;116;p6:notes"/>
          <p:cNvSpPr txBox="1"/>
          <p:nvPr/>
        </p:nvSpPr>
        <p:spPr>
          <a:xfrm>
            <a:off x="3971925" y="8831262"/>
            <a:ext cx="3038475" cy="465137"/>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a:t>
            </a:fld>
            <a:endParaRPr/>
          </a:p>
        </p:txBody>
      </p:sp>
      <p:sp>
        <p:nvSpPr>
          <p:cNvPr id="117" name="Google Shape;117;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6:notes"/>
          <p:cNvSpPr txBox="1">
            <a:spLocks noGrp="1"/>
          </p:cNvSpPr>
          <p:nvPr>
            <p:ph type="body" idx="1"/>
          </p:nvPr>
        </p:nvSpPr>
        <p:spPr>
          <a:xfrm>
            <a:off x="933450" y="4416425"/>
            <a:ext cx="5143500" cy="4183062"/>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Jenn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E206959-29D6-3402-E94F-8C4903F1EC3E}"/>
            </a:ext>
          </a:extLst>
        </p:cNvPr>
        <p:cNvGrpSpPr/>
        <p:nvPr/>
      </p:nvGrpSpPr>
      <p:grpSpPr>
        <a:xfrm>
          <a:off x="0" y="0"/>
          <a:ext cx="0" cy="0"/>
          <a:chOff x="0" y="0"/>
          <a:chExt cx="0" cy="0"/>
        </a:xfrm>
      </p:grpSpPr>
      <p:sp>
        <p:nvSpPr>
          <p:cNvPr id="101" name="Google Shape;101;p4:notes">
            <a:extLst>
              <a:ext uri="{FF2B5EF4-FFF2-40B4-BE49-F238E27FC236}">
                <a16:creationId xmlns:a16="http://schemas.microsoft.com/office/drawing/2014/main" id="{642F646A-9E19-729F-1F84-AF4B3629AC2C}"/>
              </a:ext>
            </a:extLst>
          </p:cNvPr>
          <p:cNvSpPr txBox="1">
            <a:spLocks noGrp="1"/>
          </p:cNvSpPr>
          <p:nvPr>
            <p:ph type="body" idx="1"/>
          </p:nvPr>
        </p:nvSpPr>
        <p:spPr>
          <a:xfrm>
            <a:off x="933450" y="4416425"/>
            <a:ext cx="5143500" cy="4183062"/>
          </a:xfrm>
          <a:prstGeom prst="rect">
            <a:avLst/>
          </a:prstGeom>
        </p:spPr>
        <p:txBody>
          <a:bodyPr spcFirstLastPara="1" wrap="square" lIns="92300" tIns="46150" rIns="92300" bIns="46150" anchor="t" anchorCtr="0">
            <a:noAutofit/>
          </a:bodyPr>
          <a:lstStyle/>
          <a:p>
            <a:pPr algn="l"/>
            <a:endParaRPr lang="en-US" sz="1800" b="0" i="0" u="none" strike="noStrike" baseline="0" dirty="0">
              <a:solidFill>
                <a:srgbClr val="000000"/>
              </a:solidFill>
              <a:latin typeface="Minion Pro"/>
            </a:endParaRPr>
          </a:p>
          <a:p>
            <a:r>
              <a:rPr lang="en-US" sz="1800" b="0" i="0" u="none" strike="noStrike" baseline="0" dirty="0">
                <a:solidFill>
                  <a:srgbClr val="221E1F"/>
                </a:solidFill>
                <a:latin typeface="Minion Pro"/>
              </a:rPr>
              <a:t>Start off by putting all applicants in the (Incomplete) application folder. Once a student has a complete folder, combine all papers into one PDF to make it easier for review. Once complete, drag into the “Complete” folder.</a:t>
            </a:r>
          </a:p>
          <a:p>
            <a:r>
              <a:rPr lang="en-US" sz="1800" b="0" i="0" u="none" strike="noStrike" baseline="0" dirty="0">
                <a:solidFill>
                  <a:srgbClr val="221E1F"/>
                </a:solidFill>
                <a:latin typeface="Minion Pro"/>
              </a:rPr>
              <a:t>• Enter applications that you receive into a spreadsheet to verify that all requirements are met. The scholarship director typically organizes the applicants showing a column for students name, major, school and email. </a:t>
            </a:r>
          </a:p>
          <a:p>
            <a:r>
              <a:rPr lang="en-US" sz="1800" b="0" i="0" u="none" strike="noStrike" baseline="0" dirty="0">
                <a:solidFill>
                  <a:srgbClr val="221E1F"/>
                </a:solidFill>
                <a:latin typeface="Minion Variable Concept"/>
              </a:rPr>
              <a:t>• An email should be sent to the students to confirm receipt and remind them if anything is missing.</a:t>
            </a:r>
            <a:endParaRPr lang="en-US" sz="1800" b="0" i="0" u="none" strike="noStrike" baseline="0" dirty="0">
              <a:solidFill>
                <a:srgbClr val="000000"/>
              </a:solidFill>
              <a:latin typeface="Minion Pro"/>
            </a:endParaRPr>
          </a:p>
          <a:p>
            <a:r>
              <a:rPr lang="en-US" sz="1800" b="0" i="0" u="none" strike="noStrike" baseline="0" dirty="0">
                <a:solidFill>
                  <a:srgbClr val="221E1F"/>
                </a:solidFill>
                <a:latin typeface="Minion Pro"/>
              </a:rPr>
              <a:t>• A folder can be created in </a:t>
            </a:r>
            <a:r>
              <a:rPr lang="en-US" sz="1800" b="0" i="0" u="none" strike="noStrike" baseline="0" dirty="0" err="1">
                <a:solidFill>
                  <a:srgbClr val="221E1F"/>
                </a:solidFill>
                <a:latin typeface="Minion Pro"/>
              </a:rPr>
              <a:t>GoogleDrive</a:t>
            </a:r>
            <a:r>
              <a:rPr lang="en-US" sz="1800" b="0" i="0" u="none" strike="noStrike" baseline="0" dirty="0">
                <a:solidFill>
                  <a:srgbClr val="221E1F"/>
                </a:solidFill>
                <a:latin typeface="Minion Pro"/>
              </a:rPr>
              <a:t> for each student’s submissions. The link is shared with the committee members</a:t>
            </a:r>
          </a:p>
        </p:txBody>
      </p:sp>
      <p:sp>
        <p:nvSpPr>
          <p:cNvPr id="102" name="Google Shape;102;p4:notes">
            <a:extLst>
              <a:ext uri="{FF2B5EF4-FFF2-40B4-BE49-F238E27FC236}">
                <a16:creationId xmlns:a16="http://schemas.microsoft.com/office/drawing/2014/main" id="{8E8FEE7E-522E-FE8D-B60D-49FBDE84D072}"/>
              </a:ext>
            </a:extLst>
          </p:cNvPr>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80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p5:notes"/>
          <p:cNvSpPr txBox="1">
            <a:spLocks noGrp="1"/>
          </p:cNvSpPr>
          <p:nvPr>
            <p:ph type="body" idx="1"/>
          </p:nvPr>
        </p:nvSpPr>
        <p:spPr>
          <a:xfrm>
            <a:off x="933450" y="4416425"/>
            <a:ext cx="5143500" cy="4183062"/>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Jenn</a:t>
            </a:r>
            <a:endParaRPr/>
          </a:p>
        </p:txBody>
      </p:sp>
      <p:sp>
        <p:nvSpPr>
          <p:cNvPr id="109" name="Google Shape;109;p5:notes"/>
          <p:cNvSpPr txBox="1"/>
          <p:nvPr/>
        </p:nvSpPr>
        <p:spPr>
          <a:xfrm>
            <a:off x="0" y="0"/>
            <a:ext cx="3038475" cy="465137"/>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Training</a:t>
            </a:r>
            <a:endParaRPr/>
          </a:p>
        </p:txBody>
      </p:sp>
      <p:sp>
        <p:nvSpPr>
          <p:cNvPr id="110" name="Google Shape;110;p5:notes"/>
          <p:cNvSpPr txBox="1"/>
          <p:nvPr/>
        </p:nvSpPr>
        <p:spPr>
          <a:xfrm>
            <a:off x="3971925" y="8831262"/>
            <a:ext cx="3038475" cy="465137"/>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3619bbac_0_23: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140" name="Google Shape;140;gb53619bbac_0_23: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6</a:t>
            </a:fld>
            <a:endParaRPr/>
          </a:p>
        </p:txBody>
      </p:sp>
      <p:sp>
        <p:nvSpPr>
          <p:cNvPr id="141" name="Google Shape;141;gb53619bbac_0_23:notes"/>
          <p:cNvSpPr>
            <a:spLocks noGrp="1" noRot="1" noChangeAspect="1"/>
          </p:cNvSpPr>
          <p:nvPr>
            <p:ph type="sldImg" idx="2"/>
          </p:nvPr>
        </p:nvSpPr>
        <p:spPr>
          <a:xfrm>
            <a:off x="1181100" y="696912"/>
            <a:ext cx="4649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gb53619bbac_0_23: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Brittany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53619bbac_0_54: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150" name="Google Shape;150;gb53619bbac_0_54: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7</a:t>
            </a:fld>
            <a:endParaRPr/>
          </a:p>
        </p:txBody>
      </p:sp>
      <p:sp>
        <p:nvSpPr>
          <p:cNvPr id="151" name="Google Shape;151;gb53619bbac_0_54:notes"/>
          <p:cNvSpPr>
            <a:spLocks noGrp="1" noRot="1" noChangeAspect="1"/>
          </p:cNvSpPr>
          <p:nvPr>
            <p:ph type="sldImg" idx="2"/>
          </p:nvPr>
        </p:nvSpPr>
        <p:spPr>
          <a:xfrm>
            <a:off x="1181100" y="696912"/>
            <a:ext cx="4649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gb53619bbac_0_54: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Brittanny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53619bbac_0_64: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159" name="Google Shape;159;gb53619bbac_0_64: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8</a:t>
            </a:fld>
            <a:endParaRPr/>
          </a:p>
        </p:txBody>
      </p:sp>
      <p:sp>
        <p:nvSpPr>
          <p:cNvPr id="160" name="Google Shape;160;gb53619bbac_0_6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gb53619bbac_0_64: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Brittany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53619bbac_0_73:notes"/>
          <p:cNvSpPr txBox="1"/>
          <p:nvPr/>
        </p:nvSpPr>
        <p:spPr>
          <a:xfrm>
            <a:off x="0" y="0"/>
            <a:ext cx="3038400" cy="46500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Board Orientation</a:t>
            </a:r>
            <a:endParaRPr/>
          </a:p>
        </p:txBody>
      </p:sp>
      <p:sp>
        <p:nvSpPr>
          <p:cNvPr id="167" name="Google Shape;167;gb53619bbac_0_73:notes"/>
          <p:cNvSpPr txBox="1"/>
          <p:nvPr/>
        </p:nvSpPr>
        <p:spPr>
          <a:xfrm>
            <a:off x="3971925" y="8831262"/>
            <a:ext cx="3038400" cy="465000"/>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9</a:t>
            </a:fld>
            <a:endParaRPr/>
          </a:p>
        </p:txBody>
      </p:sp>
      <p:sp>
        <p:nvSpPr>
          <p:cNvPr id="168" name="Google Shape;168;gb53619bbac_0_73:notes"/>
          <p:cNvSpPr>
            <a:spLocks noGrp="1" noRot="1" noChangeAspect="1"/>
          </p:cNvSpPr>
          <p:nvPr>
            <p:ph type="sldImg" idx="2"/>
          </p:nvPr>
        </p:nvSpPr>
        <p:spPr>
          <a:xfrm>
            <a:off x="1181100" y="696912"/>
            <a:ext cx="4649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b53619bbac_0_73:notes"/>
          <p:cNvSpPr txBox="1">
            <a:spLocks noGrp="1"/>
          </p:cNvSpPr>
          <p:nvPr>
            <p:ph type="body" idx="1"/>
          </p:nvPr>
        </p:nvSpPr>
        <p:spPr>
          <a:xfrm>
            <a:off x="933450" y="4416425"/>
            <a:ext cx="5143500" cy="41832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Jenn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0"/>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C86755"/>
              </a:buClr>
              <a:buSzPts val="5600"/>
              <a:buFont typeface="Georgia"/>
              <a:buNone/>
              <a:defRPr sz="5600" b="1">
                <a:solidFill>
                  <a:srgbClr val="C86755"/>
                </a:solidFill>
                <a:latin typeface="Georgia"/>
                <a:ea typeface="Georgia"/>
                <a:cs typeface="Georgia"/>
                <a:sym typeface="Georg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lt1"/>
                </a:solidFill>
                <a:latin typeface="Georgia"/>
                <a:ea typeface="Georgia"/>
                <a:cs typeface="Georgia"/>
                <a:sym typeface="Georgia"/>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3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E3E1D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3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4C4C4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35"/>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3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4C4C4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38"/>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8"/>
          <p:cNvSpPr txBox="1">
            <a:spLocks noGrp="1"/>
          </p:cNvSpPr>
          <p:nvPr>
            <p:ph type="body" idx="1"/>
          </p:nvPr>
        </p:nvSpPr>
        <p:spPr>
          <a:xfrm rot="5400000">
            <a:off x="2377281" y="15080"/>
            <a:ext cx="4389437" cy="82296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3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4C4C4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39"/>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8" name="Google Shape;58;p3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4C4C4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4C4C4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4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1"/>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41"/>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41"/>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41"/>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4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4C4C4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atin typeface="Georgia"/>
                <a:ea typeface="Georgia"/>
                <a:cs typeface="Georgia"/>
                <a:sym typeface="Georg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4"/>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a:latin typeface="Georgia"/>
                <a:ea typeface="Georgia"/>
                <a:cs typeface="Georgia"/>
                <a:sym typeface="Georgia"/>
              </a:defRPr>
            </a:lvl1pPr>
            <a:lvl2pPr marL="914400" lvl="1" indent="-358140" algn="l">
              <a:spcBef>
                <a:spcPts val="480"/>
              </a:spcBef>
              <a:spcAft>
                <a:spcPts val="0"/>
              </a:spcAft>
              <a:buSzPts val="2040"/>
              <a:buChar char="⚫"/>
              <a:defRPr>
                <a:latin typeface="Georgia"/>
                <a:ea typeface="Georgia"/>
                <a:cs typeface="Georgia"/>
                <a:sym typeface="Georgia"/>
              </a:defRPr>
            </a:lvl2pPr>
            <a:lvl3pPr marL="1371600" lvl="2" indent="-321944" algn="l">
              <a:spcBef>
                <a:spcPts val="420"/>
              </a:spcBef>
              <a:spcAft>
                <a:spcPts val="0"/>
              </a:spcAft>
              <a:buSzPts val="1470"/>
              <a:buChar char="⚫"/>
              <a:defRPr>
                <a:latin typeface="Georgia"/>
                <a:ea typeface="Georgia"/>
                <a:cs typeface="Georgia"/>
                <a:sym typeface="Georgia"/>
              </a:defRPr>
            </a:lvl3pPr>
            <a:lvl4pPr marL="1828800" lvl="3" indent="-311150" algn="l">
              <a:spcBef>
                <a:spcPts val="400"/>
              </a:spcBef>
              <a:spcAft>
                <a:spcPts val="0"/>
              </a:spcAft>
              <a:buSzPts val="1300"/>
              <a:buChar char="⚫"/>
              <a:defRPr>
                <a:latin typeface="Georgia"/>
                <a:ea typeface="Georgia"/>
                <a:cs typeface="Georgia"/>
                <a:sym typeface="Georgia"/>
              </a:defRPr>
            </a:lvl4pPr>
            <a:lvl5pPr marL="2286000" lvl="4" indent="-311150" algn="l">
              <a:spcBef>
                <a:spcPts val="400"/>
              </a:spcBef>
              <a:spcAft>
                <a:spcPts val="0"/>
              </a:spcAft>
              <a:buSzPts val="1300"/>
              <a:buChar char="⚫"/>
              <a:defRPr>
                <a:latin typeface="Georgia"/>
                <a:ea typeface="Georgia"/>
                <a:cs typeface="Georgia"/>
                <a:sym typeface="Georgia"/>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3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4C4C4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l">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1pPr>
            <a:lvl2pPr marL="0" lvl="1" indent="0" algn="l">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2pPr>
            <a:lvl3pPr marL="0" lvl="2" indent="0" algn="l">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3pPr>
            <a:lvl4pPr marL="0" lvl="3" indent="0" algn="l">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4pPr>
            <a:lvl5pPr marL="0" lvl="4" indent="0" algn="l">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5pPr>
            <a:lvl6pPr marL="0" lvl="5" indent="0" algn="l">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6pPr>
            <a:lvl7pPr marL="0" lvl="6" indent="0" algn="l">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7pPr>
            <a:lvl8pPr marL="0" lvl="7" indent="0" algn="l">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8pPr>
            <a:lvl9pPr marL="0" lvl="8" indent="0" algn="l">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29"/>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C98E24">
                  <a:alpha val="44705"/>
                </a:srgbClr>
              </a:gs>
              <a:gs pos="100000">
                <a:srgbClr val="C92F00">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lt1"/>
              </a:solidFill>
              <a:latin typeface="Times New Roman"/>
              <a:ea typeface="Times New Roman"/>
              <a:cs typeface="Times New Roman"/>
              <a:sym typeface="Times New Roman"/>
            </a:endParaRPr>
          </a:p>
        </p:txBody>
      </p:sp>
      <p:sp>
        <p:nvSpPr>
          <p:cNvPr id="11" name="Google Shape;11;p29"/>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52B09"/>
              </a:gs>
              <a:gs pos="80000">
                <a:srgbClr val="FFAF1D"/>
              </a:gs>
              <a:gs pos="100000">
                <a:srgbClr val="FFAF1D"/>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lt1"/>
              </a:solidFill>
              <a:latin typeface="Times New Roman"/>
              <a:ea typeface="Times New Roman"/>
              <a:cs typeface="Times New Roman"/>
              <a:sym typeface="Times New Roman"/>
            </a:endParaRPr>
          </a:p>
        </p:txBody>
      </p:sp>
      <p:grpSp>
        <p:nvGrpSpPr>
          <p:cNvPr id="12" name="Google Shape;12;p29"/>
          <p:cNvGrpSpPr/>
          <p:nvPr/>
        </p:nvGrpSpPr>
        <p:grpSpPr>
          <a:xfrm>
            <a:off x="-29327" y="-14808"/>
            <a:ext cx="9198219" cy="1083716"/>
            <a:chOff x="-29322" y="-1971"/>
            <a:chExt cx="9198255" cy="1086266"/>
          </a:xfrm>
        </p:grpSpPr>
        <p:sp>
          <p:nvSpPr>
            <p:cNvPr id="13" name="Google Shape;13;p29"/>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9F402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Times New Roman"/>
                <a:buNone/>
              </a:pPr>
              <a:endParaRPr sz="2400" b="1" i="0" u="none" strike="noStrike" cap="none">
                <a:solidFill>
                  <a:schemeClr val="lt1"/>
                </a:solidFill>
                <a:latin typeface="Times New Roman"/>
                <a:ea typeface="Times New Roman"/>
                <a:cs typeface="Times New Roman"/>
                <a:sym typeface="Times New Roman"/>
              </a:endParaRPr>
            </a:p>
          </p:txBody>
        </p:sp>
        <p:sp>
          <p:nvSpPr>
            <p:cNvPr id="14" name="Google Shape;14;p29"/>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Times New Roman"/>
                <a:buNone/>
              </a:pPr>
              <a:endParaRPr sz="2400" b="1" i="0" u="none" strike="noStrike" cap="none">
                <a:solidFill>
                  <a:schemeClr val="lt1"/>
                </a:solidFill>
                <a:latin typeface="Times New Roman"/>
                <a:ea typeface="Times New Roman"/>
                <a:cs typeface="Times New Roman"/>
                <a:sym typeface="Times New Roman"/>
              </a:endParaRPr>
            </a:p>
          </p:txBody>
        </p:sp>
      </p:grpSp>
      <p:sp>
        <p:nvSpPr>
          <p:cNvPr id="15" name="Google Shape;15;p29"/>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9pPr>
          </a:lstStyle>
          <a:p>
            <a:endParaRPr/>
          </a:p>
        </p:txBody>
      </p:sp>
      <p:sp>
        <p:nvSpPr>
          <p:cNvPr id="16" name="Google Shape;16;p29"/>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99987F"/>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rgbClr val="99987F"/>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rgbClr val="90AC97"/>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7" name="Google Shape;17;p2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1" i="0" u="none">
                <a:solidFill>
                  <a:srgbClr val="E3E1D7"/>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9pPr>
          </a:lstStyle>
          <a:p>
            <a:endParaRPr/>
          </a:p>
        </p:txBody>
      </p:sp>
      <p:sp>
        <p:nvSpPr>
          <p:cNvPr id="18" name="Google Shape;18;p2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2400" b="1"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lt1"/>
                </a:solidFill>
                <a:latin typeface="Times New Roman"/>
                <a:ea typeface="Times New Roman"/>
                <a:cs typeface="Times New Roman"/>
                <a:sym typeface="Times New Roman"/>
              </a:defRPr>
            </a:lvl9pPr>
          </a:lstStyle>
          <a:p>
            <a:endParaRPr/>
          </a:p>
        </p:txBody>
      </p:sp>
      <p:sp>
        <p:nvSpPr>
          <p:cNvPr id="19" name="Google Shape;19;p2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C0B9C7"/>
              </a:buClr>
              <a:buSzPts val="1200"/>
              <a:buFont typeface="Times New Roman"/>
              <a:buNone/>
              <a:defRPr sz="1200" b="1" i="0" u="none">
                <a:solidFill>
                  <a:srgbClr val="C0B9C7"/>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26"/>
        <p:cNvGrpSpPr/>
        <p:nvPr/>
      </p:nvGrpSpPr>
      <p:grpSpPr>
        <a:xfrm>
          <a:off x="0" y="0"/>
          <a:ext cx="0" cy="0"/>
          <a:chOff x="0" y="0"/>
          <a:chExt cx="0" cy="0"/>
        </a:xfrm>
      </p:grpSpPr>
      <p:sp>
        <p:nvSpPr>
          <p:cNvPr id="27" name="Google Shape;27;p31"/>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C98E24">
                  <a:alpha val="44705"/>
                </a:srgbClr>
              </a:gs>
              <a:gs pos="100000">
                <a:srgbClr val="C92F00">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8" name="Google Shape;28;p31"/>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52B09"/>
              </a:gs>
              <a:gs pos="80000">
                <a:srgbClr val="FFAF1D"/>
              </a:gs>
              <a:gs pos="100000">
                <a:srgbClr val="FFAF1D"/>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9" name="Google Shape;29;p31"/>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30" name="Google Shape;30;p31"/>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99987F"/>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99987F"/>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90AC97"/>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3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1" i="0" u="none">
                <a:solidFill>
                  <a:srgbClr val="4C4C42"/>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3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3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646268"/>
              </a:buClr>
              <a:buSzPts val="1200"/>
              <a:buFont typeface="Times New Roman"/>
              <a:buNone/>
              <a:defRPr sz="1200" b="1" i="0" u="none">
                <a:solidFill>
                  <a:srgbClr val="64626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grpSp>
        <p:nvGrpSpPr>
          <p:cNvPr id="34" name="Google Shape;34;p31"/>
          <p:cNvGrpSpPr/>
          <p:nvPr/>
        </p:nvGrpSpPr>
        <p:grpSpPr>
          <a:xfrm>
            <a:off x="-29327" y="-14808"/>
            <a:ext cx="9198219" cy="1083716"/>
            <a:chOff x="-29322" y="-1971"/>
            <a:chExt cx="9198255" cy="1086266"/>
          </a:xfrm>
        </p:grpSpPr>
        <p:sp>
          <p:nvSpPr>
            <p:cNvPr id="35" name="Google Shape;35;p3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9F402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1" i="0" u="none" strike="noStrike" cap="none">
                <a:solidFill>
                  <a:schemeClr val="dk1"/>
                </a:solidFill>
                <a:latin typeface="Times New Roman"/>
                <a:ea typeface="Times New Roman"/>
                <a:cs typeface="Times New Roman"/>
                <a:sym typeface="Times New Roman"/>
              </a:endParaRPr>
            </a:p>
          </p:txBody>
        </p:sp>
        <p:sp>
          <p:nvSpPr>
            <p:cNvPr id="36" name="Google Shape;36;p3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1" i="0" u="none" strike="noStrike" cap="none">
                <a:solidFill>
                  <a:schemeClr val="dk1"/>
                </a:solidFill>
                <a:latin typeface="Times New Roman"/>
                <a:ea typeface="Times New Roman"/>
                <a:cs typeface="Times New Roman"/>
                <a:sym typeface="Times New Roman"/>
              </a:endParaRPr>
            </a:p>
          </p:txBody>
        </p: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33"/>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C98E24">
                  <a:alpha val="44705"/>
                </a:srgbClr>
              </a:gs>
              <a:gs pos="100000">
                <a:srgbClr val="C92F00">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77" name="Google Shape;77;p33"/>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52B09"/>
              </a:gs>
              <a:gs pos="80000">
                <a:srgbClr val="FFAF1D"/>
              </a:gs>
              <a:gs pos="100000">
                <a:srgbClr val="FFAF1D"/>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nvGrpSpPr>
          <p:cNvPr id="78" name="Google Shape;78;p33"/>
          <p:cNvGrpSpPr/>
          <p:nvPr/>
        </p:nvGrpSpPr>
        <p:grpSpPr>
          <a:xfrm>
            <a:off x="-29327" y="-14808"/>
            <a:ext cx="9198219" cy="1083716"/>
            <a:chOff x="-29322" y="-1971"/>
            <a:chExt cx="9198255" cy="1086266"/>
          </a:xfrm>
        </p:grpSpPr>
        <p:sp>
          <p:nvSpPr>
            <p:cNvPr id="79" name="Google Shape;79;p3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9F402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1" i="0" u="none" strike="noStrike" cap="none">
                <a:solidFill>
                  <a:schemeClr val="dk1"/>
                </a:solidFill>
                <a:latin typeface="Times New Roman"/>
                <a:ea typeface="Times New Roman"/>
                <a:cs typeface="Times New Roman"/>
                <a:sym typeface="Times New Roman"/>
              </a:endParaRPr>
            </a:p>
          </p:txBody>
        </p:sp>
        <p:sp>
          <p:nvSpPr>
            <p:cNvPr id="80" name="Google Shape;80;p3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1" i="0" u="none" strike="noStrike" cap="none">
                <a:solidFill>
                  <a:schemeClr val="dk1"/>
                </a:solidFill>
                <a:latin typeface="Times New Roman"/>
                <a:ea typeface="Times New Roman"/>
                <a:cs typeface="Times New Roman"/>
                <a:sym typeface="Times New Roman"/>
              </a:endParaRPr>
            </a:p>
          </p:txBody>
        </p:sp>
      </p:grpSp>
      <p:sp>
        <p:nvSpPr>
          <p:cNvPr id="81" name="Google Shape;81;p33"/>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82" name="Google Shape;82;p33"/>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99987F"/>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99987F"/>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90AC97"/>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3" name="Google Shape;83;p3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1" i="0" u="none">
                <a:solidFill>
                  <a:srgbClr val="4C4C42"/>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4" name="Google Shape;84;p3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5" name="Google Shape;85;p3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None/>
              <a:defRPr sz="2400" b="1" i="0" u="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Erika.Swansen@NEWH.or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idx="4294967295"/>
          </p:nvPr>
        </p:nvSpPr>
        <p:spPr>
          <a:xfrm>
            <a:off x="660725" y="1383175"/>
            <a:ext cx="7851648" cy="1828800"/>
          </a:xfrm>
          <a:prstGeom prst="rect">
            <a:avLst/>
          </a:prstGeom>
          <a:noFill/>
          <a:ln>
            <a:noFill/>
          </a:ln>
        </p:spPr>
        <p:txBody>
          <a:bodyPr spcFirstLastPara="1" wrap="square" lIns="0" tIns="0" rIns="18275" bIns="0" anchor="b" anchorCtr="0">
            <a:normAutofit/>
          </a:bodyPr>
          <a:lstStyle/>
          <a:p>
            <a:pPr marL="0" marR="0" lvl="0" indent="0" algn="ctr" rtl="0">
              <a:lnSpc>
                <a:spcPct val="100000"/>
              </a:lnSpc>
              <a:spcBef>
                <a:spcPts val="0"/>
              </a:spcBef>
              <a:spcAft>
                <a:spcPts val="0"/>
              </a:spcAft>
              <a:buClr>
                <a:schemeClr val="lt1"/>
              </a:buClr>
              <a:buSzPts val="5400"/>
              <a:buFont typeface="Georgia"/>
              <a:buNone/>
            </a:pPr>
            <a:r>
              <a:rPr lang="en-US" sz="4600" b="1">
                <a:solidFill>
                  <a:schemeClr val="lt1"/>
                </a:solidFill>
                <a:latin typeface="Georgia"/>
                <a:ea typeface="Georgia"/>
                <a:cs typeface="Georgia"/>
                <a:sym typeface="Georgia"/>
              </a:rPr>
              <a:t>Understanding Scholarship Applications</a:t>
            </a:r>
            <a:endParaRPr sz="4200"/>
          </a:p>
        </p:txBody>
      </p:sp>
      <p:pic>
        <p:nvPicPr>
          <p:cNvPr id="99" name="Google Shape;99;p1"/>
          <p:cNvPicPr preferRelativeResize="0"/>
          <p:nvPr/>
        </p:nvPicPr>
        <p:blipFill>
          <a:blip r:embed="rId3"/>
          <a:srcRect/>
          <a:stretch/>
        </p:blipFill>
        <p:spPr>
          <a:xfrm>
            <a:off x="2832650" y="3916931"/>
            <a:ext cx="3530827" cy="12242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b53619bbac_0_88"/>
          <p:cNvSpPr txBox="1">
            <a:spLocks noGrp="1"/>
          </p:cNvSpPr>
          <p:nvPr>
            <p:ph type="title"/>
          </p:nvPr>
        </p:nvSpPr>
        <p:spPr>
          <a:xfrm>
            <a:off x="609600" y="558275"/>
            <a:ext cx="8534400" cy="758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a:t>Ask Questions of the Applicant</a:t>
            </a:r>
            <a:endParaRPr sz="2800"/>
          </a:p>
        </p:txBody>
      </p:sp>
      <p:sp>
        <p:nvSpPr>
          <p:cNvPr id="180" name="Google Shape;180;gb53619bbac_0_88"/>
          <p:cNvSpPr txBox="1"/>
          <p:nvPr/>
        </p:nvSpPr>
        <p:spPr>
          <a:xfrm>
            <a:off x="538850" y="1451625"/>
            <a:ext cx="8288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Georgia"/>
                <a:ea typeface="Georgia"/>
                <a:cs typeface="Georgia"/>
                <a:sym typeface="Georgia"/>
              </a:rPr>
              <a:t>How to read the application form:</a:t>
            </a:r>
            <a:endParaRPr b="1">
              <a:latin typeface="Georgia"/>
              <a:ea typeface="Georgia"/>
              <a:cs typeface="Georgia"/>
              <a:sym typeface="Georgia"/>
            </a:endParaRPr>
          </a:p>
          <a:p>
            <a:pPr marL="0" lvl="0" indent="0" algn="l" rtl="0">
              <a:spcBef>
                <a:spcPts val="0"/>
              </a:spcBef>
              <a:spcAft>
                <a:spcPts val="0"/>
              </a:spcAft>
              <a:buNone/>
            </a:pPr>
            <a:endParaRPr b="1">
              <a:latin typeface="Georgia"/>
              <a:ea typeface="Georgia"/>
              <a:cs typeface="Georgia"/>
              <a:sym typeface="Georgia"/>
            </a:endParaRPr>
          </a:p>
          <a:p>
            <a:pPr marL="0" lvl="0" indent="0" algn="l" rtl="0">
              <a:spcBef>
                <a:spcPts val="0"/>
              </a:spcBef>
              <a:spcAft>
                <a:spcPts val="0"/>
              </a:spcAft>
              <a:buNone/>
            </a:pPr>
            <a:endParaRPr b="1">
              <a:latin typeface="Georgia"/>
              <a:ea typeface="Georgia"/>
              <a:cs typeface="Georgia"/>
              <a:sym typeface="Georgia"/>
            </a:endParaRPr>
          </a:p>
          <a:p>
            <a:pPr marL="914400" lvl="0" indent="0" algn="l" rtl="0">
              <a:spcBef>
                <a:spcPts val="0"/>
              </a:spcBef>
              <a:spcAft>
                <a:spcPts val="0"/>
              </a:spcAft>
              <a:buNone/>
            </a:pPr>
            <a:endParaRPr>
              <a:latin typeface="Georgia"/>
              <a:ea typeface="Georgia"/>
              <a:cs typeface="Georgia"/>
              <a:sym typeface="Georgia"/>
            </a:endParaRPr>
          </a:p>
        </p:txBody>
      </p:sp>
      <p:pic>
        <p:nvPicPr>
          <p:cNvPr id="181" name="Google Shape;181;gb53619bbac_0_88"/>
          <p:cNvPicPr preferRelativeResize="0"/>
          <p:nvPr/>
        </p:nvPicPr>
        <p:blipFill>
          <a:blip r:embed="rId3">
            <a:alphaModFix/>
          </a:blip>
          <a:stretch>
            <a:fillRect/>
          </a:stretch>
        </p:blipFill>
        <p:spPr>
          <a:xfrm>
            <a:off x="2703850" y="2329800"/>
            <a:ext cx="3419801" cy="4471025"/>
          </a:xfrm>
          <a:prstGeom prst="rect">
            <a:avLst/>
          </a:prstGeom>
          <a:noFill/>
          <a:ln>
            <a:noFill/>
          </a:ln>
        </p:spPr>
      </p:pic>
      <p:pic>
        <p:nvPicPr>
          <p:cNvPr id="182" name="Google Shape;182;gb53619bbac_0_88"/>
          <p:cNvPicPr preferRelativeResize="0"/>
          <p:nvPr/>
        </p:nvPicPr>
        <p:blipFill>
          <a:blip r:embed="rId4">
            <a:alphaModFix/>
          </a:blip>
          <a:stretch>
            <a:fillRect/>
          </a:stretch>
        </p:blipFill>
        <p:spPr>
          <a:xfrm>
            <a:off x="2781263" y="2847525"/>
            <a:ext cx="3313225" cy="3780376"/>
          </a:xfrm>
          <a:prstGeom prst="rect">
            <a:avLst/>
          </a:prstGeom>
          <a:noFill/>
          <a:ln>
            <a:noFill/>
          </a:ln>
        </p:spPr>
      </p:pic>
      <p:sp>
        <p:nvSpPr>
          <p:cNvPr id="183" name="Google Shape;183;gb53619bbac_0_88"/>
          <p:cNvSpPr txBox="1"/>
          <p:nvPr/>
        </p:nvSpPr>
        <p:spPr>
          <a:xfrm>
            <a:off x="564875" y="3968375"/>
            <a:ext cx="17316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800">
                <a:latin typeface="Constantia"/>
                <a:ea typeface="Constantia"/>
                <a:cs typeface="Constantia"/>
                <a:sym typeface="Constantia"/>
              </a:rPr>
              <a:t>If there is a high amount of parental support, you could ask if the support is a loan, or a gift. Parental loans are still a debt.</a:t>
            </a:r>
            <a:endParaRPr sz="800">
              <a:latin typeface="Constantia"/>
              <a:ea typeface="Constantia"/>
              <a:cs typeface="Constantia"/>
              <a:sym typeface="Constantia"/>
            </a:endParaRPr>
          </a:p>
        </p:txBody>
      </p:sp>
      <p:sp>
        <p:nvSpPr>
          <p:cNvPr id="184" name="Google Shape;184;gb53619bbac_0_88"/>
          <p:cNvSpPr txBox="1"/>
          <p:nvPr/>
        </p:nvSpPr>
        <p:spPr>
          <a:xfrm>
            <a:off x="6299925" y="3380550"/>
            <a:ext cx="1824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latin typeface="Constantia"/>
                <a:ea typeface="Constantia"/>
                <a:cs typeface="Constantia"/>
                <a:sym typeface="Constantia"/>
              </a:rPr>
              <a:t>Remember that the scholarship funds can only apply towards tuition and books. </a:t>
            </a:r>
            <a:endParaRPr sz="800">
              <a:latin typeface="Constantia"/>
              <a:ea typeface="Constantia"/>
              <a:cs typeface="Constantia"/>
              <a:sym typeface="Constantia"/>
            </a:endParaRPr>
          </a:p>
        </p:txBody>
      </p:sp>
      <p:sp>
        <p:nvSpPr>
          <p:cNvPr id="185" name="Google Shape;185;gb53619bbac_0_88"/>
          <p:cNvSpPr txBox="1"/>
          <p:nvPr/>
        </p:nvSpPr>
        <p:spPr>
          <a:xfrm>
            <a:off x="471875" y="3534825"/>
            <a:ext cx="1824600" cy="431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800">
                <a:latin typeface="Constantia"/>
                <a:ea typeface="Constantia"/>
                <a:cs typeface="Constantia"/>
                <a:sym typeface="Constantia"/>
              </a:rPr>
              <a:t>If this section is not clear, ask the student to clarify.</a:t>
            </a:r>
            <a:endParaRPr sz="800">
              <a:latin typeface="Constantia"/>
              <a:ea typeface="Constantia"/>
              <a:cs typeface="Constantia"/>
              <a:sym typeface="Constantia"/>
            </a:endParaRPr>
          </a:p>
        </p:txBody>
      </p:sp>
      <p:cxnSp>
        <p:nvCxnSpPr>
          <p:cNvPr id="186" name="Google Shape;186;gb53619bbac_0_88"/>
          <p:cNvCxnSpPr>
            <a:stCxn id="185" idx="3"/>
          </p:cNvCxnSpPr>
          <p:nvPr/>
        </p:nvCxnSpPr>
        <p:spPr>
          <a:xfrm>
            <a:off x="2296475" y="3750375"/>
            <a:ext cx="698100" cy="0"/>
          </a:xfrm>
          <a:prstGeom prst="straightConnector1">
            <a:avLst/>
          </a:prstGeom>
          <a:noFill/>
          <a:ln w="9525" cap="flat" cmpd="sng">
            <a:solidFill>
              <a:srgbClr val="C86755"/>
            </a:solidFill>
            <a:prstDash val="solid"/>
            <a:round/>
            <a:headEnd type="none" w="med" len="med"/>
            <a:tailEnd type="oval" w="med" len="med"/>
          </a:ln>
        </p:spPr>
      </p:cxnSp>
      <p:cxnSp>
        <p:nvCxnSpPr>
          <p:cNvPr id="187" name="Google Shape;187;gb53619bbac_0_88"/>
          <p:cNvCxnSpPr/>
          <p:nvPr/>
        </p:nvCxnSpPr>
        <p:spPr>
          <a:xfrm rot="10800000" flipH="1">
            <a:off x="2332650" y="4154800"/>
            <a:ext cx="688200" cy="7500"/>
          </a:xfrm>
          <a:prstGeom prst="straightConnector1">
            <a:avLst/>
          </a:prstGeom>
          <a:noFill/>
          <a:ln w="9525" cap="flat" cmpd="sng">
            <a:solidFill>
              <a:srgbClr val="C86755"/>
            </a:solidFill>
            <a:prstDash val="solid"/>
            <a:round/>
            <a:headEnd type="none" w="med" len="med"/>
            <a:tailEnd type="oval" w="med" len="med"/>
          </a:ln>
        </p:spPr>
      </p:cxnSp>
      <p:cxnSp>
        <p:nvCxnSpPr>
          <p:cNvPr id="188" name="Google Shape;188;gb53619bbac_0_88"/>
          <p:cNvCxnSpPr/>
          <p:nvPr/>
        </p:nvCxnSpPr>
        <p:spPr>
          <a:xfrm rot="10800000">
            <a:off x="5668725" y="3591300"/>
            <a:ext cx="630600" cy="0"/>
          </a:xfrm>
          <a:prstGeom prst="straightConnector1">
            <a:avLst/>
          </a:prstGeom>
          <a:noFill/>
          <a:ln w="9525" cap="flat" cmpd="sng">
            <a:solidFill>
              <a:srgbClr val="C86755"/>
            </a:solidFill>
            <a:prstDash val="solid"/>
            <a:round/>
            <a:headEnd type="none" w="med" len="med"/>
            <a:tailEnd type="oval" w="med" len="med"/>
          </a:ln>
        </p:spPr>
      </p:cxnSp>
      <p:cxnSp>
        <p:nvCxnSpPr>
          <p:cNvPr id="189" name="Google Shape;189;gb53619bbac_0_88"/>
          <p:cNvCxnSpPr/>
          <p:nvPr/>
        </p:nvCxnSpPr>
        <p:spPr>
          <a:xfrm flipH="1">
            <a:off x="5666175" y="3591300"/>
            <a:ext cx="635700" cy="200100"/>
          </a:xfrm>
          <a:prstGeom prst="bentConnector3">
            <a:avLst>
              <a:gd name="adj1" fmla="val 50000"/>
            </a:avLst>
          </a:prstGeom>
          <a:noFill/>
          <a:ln w="9525" cap="flat" cmpd="sng">
            <a:solidFill>
              <a:srgbClr val="C86755"/>
            </a:solidFill>
            <a:prstDash val="solid"/>
            <a:round/>
            <a:headEnd type="none" w="med" len="med"/>
            <a:tailEnd type="oval"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b53619bbac_0_103"/>
          <p:cNvSpPr txBox="1">
            <a:spLocks noGrp="1"/>
          </p:cNvSpPr>
          <p:nvPr>
            <p:ph type="title"/>
          </p:nvPr>
        </p:nvSpPr>
        <p:spPr>
          <a:xfrm>
            <a:off x="340300" y="842950"/>
            <a:ext cx="8534400" cy="758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a:t>Application Scoring System</a:t>
            </a:r>
            <a:endParaRPr sz="2800"/>
          </a:p>
        </p:txBody>
      </p:sp>
      <p:sp>
        <p:nvSpPr>
          <p:cNvPr id="197" name="Google Shape;197;gb53619bbac_0_103"/>
          <p:cNvSpPr txBox="1"/>
          <p:nvPr/>
        </p:nvSpPr>
        <p:spPr>
          <a:xfrm>
            <a:off x="340300" y="1728100"/>
            <a:ext cx="8288400" cy="514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Georgia"/>
                <a:ea typeface="Georgia"/>
                <a:cs typeface="Georgia"/>
                <a:sym typeface="Georgia"/>
              </a:rPr>
              <a:t>🔲 GPA- </a:t>
            </a:r>
            <a:r>
              <a:rPr lang="en-US">
                <a:latin typeface="Georgia"/>
                <a:ea typeface="Georgia"/>
                <a:cs typeface="Georgia"/>
                <a:sym typeface="Georgia"/>
              </a:rPr>
              <a:t> 3.0 GPA or Higher-</a:t>
            </a:r>
            <a:r>
              <a:rPr lang="en-US" b="1">
                <a:latin typeface="Georgia"/>
                <a:ea typeface="Georgia"/>
                <a:cs typeface="Georgia"/>
                <a:sym typeface="Georgia"/>
              </a:rPr>
              <a:t>  </a:t>
            </a:r>
            <a:r>
              <a:rPr lang="en-US" b="1">
                <a:solidFill>
                  <a:srgbClr val="C86755"/>
                </a:solidFill>
                <a:latin typeface="Georgia"/>
                <a:ea typeface="Georgia"/>
                <a:cs typeface="Georgia"/>
                <a:sym typeface="Georgia"/>
              </a:rPr>
              <a:t>No points</a:t>
            </a:r>
            <a:endParaRPr b="1">
              <a:solidFill>
                <a:srgbClr val="C86755"/>
              </a:solidFill>
              <a:latin typeface="Georgia"/>
              <a:ea typeface="Georgia"/>
              <a:cs typeface="Georgia"/>
              <a:sym typeface="Georgia"/>
            </a:endParaRPr>
          </a:p>
          <a:p>
            <a:pPr marL="0" lvl="0" indent="0" algn="l" rtl="0">
              <a:spcBef>
                <a:spcPts val="0"/>
              </a:spcBef>
              <a:spcAft>
                <a:spcPts val="0"/>
              </a:spcAft>
              <a:buNone/>
            </a:pPr>
            <a:endParaRPr b="1">
              <a:solidFill>
                <a:srgbClr val="C86755"/>
              </a:solidFill>
              <a:latin typeface="Georgia"/>
              <a:ea typeface="Georgia"/>
              <a:cs typeface="Georgia"/>
              <a:sym typeface="Georgia"/>
            </a:endParaRPr>
          </a:p>
          <a:p>
            <a:pPr marL="914400" lvl="0" indent="0" algn="l" rtl="0">
              <a:spcBef>
                <a:spcPts val="0"/>
              </a:spcBef>
              <a:spcAft>
                <a:spcPts val="0"/>
              </a:spcAft>
              <a:buNone/>
            </a:pPr>
            <a:r>
              <a:rPr lang="en-US">
                <a:solidFill>
                  <a:srgbClr val="C86755"/>
                </a:solidFill>
                <a:latin typeface="Georgia"/>
                <a:ea typeface="Georgia"/>
                <a:cs typeface="Georgia"/>
                <a:sym typeface="Georgia"/>
              </a:rPr>
              <a:t>No additional points will be awarded based on a higher GPA</a:t>
            </a:r>
            <a:endParaRPr>
              <a:solidFill>
                <a:srgbClr val="C86755"/>
              </a:solidFill>
              <a:latin typeface="Georgia"/>
              <a:ea typeface="Georgia"/>
              <a:cs typeface="Georgia"/>
              <a:sym typeface="Georgia"/>
            </a:endParaRPr>
          </a:p>
          <a:p>
            <a:pPr marL="914400" lvl="0" indent="0" algn="l" rtl="0">
              <a:spcBef>
                <a:spcPts val="0"/>
              </a:spcBef>
              <a:spcAft>
                <a:spcPts val="0"/>
              </a:spcAft>
              <a:buNone/>
            </a:pPr>
            <a:endParaRPr>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b="1">
                <a:solidFill>
                  <a:schemeClr val="dk1"/>
                </a:solidFill>
                <a:latin typeface="Georgia"/>
                <a:ea typeface="Georgia"/>
                <a:cs typeface="Georgia"/>
                <a:sym typeface="Georgia"/>
              </a:rPr>
              <a:t>🔲 Financial Need- </a:t>
            </a:r>
            <a:r>
              <a:rPr lang="en-US" b="1">
                <a:solidFill>
                  <a:srgbClr val="C86755"/>
                </a:solidFill>
                <a:latin typeface="Georgia"/>
                <a:ea typeface="Georgia"/>
                <a:cs typeface="Georgia"/>
                <a:sym typeface="Georgia"/>
              </a:rPr>
              <a:t>1-10 Points based on level of need</a:t>
            </a:r>
            <a:endParaRPr b="1">
              <a:latin typeface="Georgia"/>
              <a:ea typeface="Georgia"/>
              <a:cs typeface="Georgia"/>
              <a:sym typeface="Georgia"/>
            </a:endParaRPr>
          </a:p>
          <a:p>
            <a:pPr marL="0" lvl="0" indent="0" algn="l" rtl="0">
              <a:spcBef>
                <a:spcPts val="0"/>
              </a:spcBef>
              <a:spcAft>
                <a:spcPts val="0"/>
              </a:spcAft>
              <a:buNone/>
            </a:pPr>
            <a:endParaRPr b="1">
              <a:latin typeface="Georgia"/>
              <a:ea typeface="Georgia"/>
              <a:cs typeface="Georgia"/>
              <a:sym typeface="Georgia"/>
            </a:endParaRPr>
          </a:p>
          <a:p>
            <a:pPr marL="457200" lvl="0" indent="0" algn="l" rtl="0">
              <a:spcBef>
                <a:spcPts val="0"/>
              </a:spcBef>
              <a:spcAft>
                <a:spcPts val="0"/>
              </a:spcAft>
              <a:buNone/>
            </a:pPr>
            <a:r>
              <a:rPr lang="en-US">
                <a:latin typeface="Georgia"/>
                <a:ea typeface="Georgia"/>
                <a:cs typeface="Georgia"/>
                <a:sym typeface="Georgia"/>
              </a:rPr>
              <a:t>We would suggest giving higher points up to 10 to those applicants who have a greater amount of financial need than others.</a:t>
            </a:r>
            <a:endParaRPr>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914400" lvl="0" indent="0" algn="l" rtl="0">
              <a:spcBef>
                <a:spcPts val="0"/>
              </a:spcBef>
              <a:spcAft>
                <a:spcPts val="0"/>
              </a:spcAft>
              <a:buNone/>
            </a:pPr>
            <a:r>
              <a:rPr lang="en-US">
                <a:solidFill>
                  <a:srgbClr val="C86755"/>
                </a:solidFill>
                <a:latin typeface="Georgia"/>
                <a:ea typeface="Georgia"/>
                <a:cs typeface="Georgia"/>
                <a:sym typeface="Georgia"/>
              </a:rPr>
              <a:t>This is a disqualifying factor if need isn’t met</a:t>
            </a:r>
            <a:endParaRPr>
              <a:solidFill>
                <a:srgbClr val="C86755"/>
              </a:solidFill>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0" lvl="0" indent="0" algn="l" rtl="0">
              <a:spcBef>
                <a:spcPts val="0"/>
              </a:spcBef>
              <a:spcAft>
                <a:spcPts val="0"/>
              </a:spcAft>
              <a:buNone/>
            </a:pPr>
            <a:r>
              <a:rPr lang="en-US" b="1">
                <a:solidFill>
                  <a:schemeClr val="dk1"/>
                </a:solidFill>
                <a:latin typeface="Georgia"/>
                <a:ea typeface="Georgia"/>
                <a:cs typeface="Georgia"/>
                <a:sym typeface="Georgia"/>
              </a:rPr>
              <a:t>🔲 Official Transcript - </a:t>
            </a:r>
            <a:r>
              <a:rPr lang="en-US" b="1">
                <a:solidFill>
                  <a:srgbClr val="C86755"/>
                </a:solidFill>
                <a:latin typeface="Georgia"/>
                <a:ea typeface="Georgia"/>
                <a:cs typeface="Georgia"/>
                <a:sym typeface="Georgia"/>
              </a:rPr>
              <a:t>1-5 points</a:t>
            </a:r>
            <a:endParaRPr b="1">
              <a:solidFill>
                <a:srgbClr val="C86755"/>
              </a:solidFill>
              <a:latin typeface="Georgia"/>
              <a:ea typeface="Georgia"/>
              <a:cs typeface="Georgia"/>
              <a:sym typeface="Georgia"/>
            </a:endParaRPr>
          </a:p>
          <a:p>
            <a:pPr marL="0" lvl="0" indent="0" algn="l" rtl="0">
              <a:spcBef>
                <a:spcPts val="0"/>
              </a:spcBef>
              <a:spcAft>
                <a:spcPts val="0"/>
              </a:spcAft>
              <a:buNone/>
            </a:pPr>
            <a:endParaRPr b="1">
              <a:solidFill>
                <a:srgbClr val="C86755"/>
              </a:solidFill>
              <a:latin typeface="Georgia"/>
              <a:ea typeface="Georgia"/>
              <a:cs typeface="Georgia"/>
              <a:sym typeface="Georgia"/>
            </a:endParaRPr>
          </a:p>
          <a:p>
            <a:pPr marL="457200" lvl="0" indent="0" algn="l" rtl="0">
              <a:spcBef>
                <a:spcPts val="0"/>
              </a:spcBef>
              <a:spcAft>
                <a:spcPts val="0"/>
              </a:spcAft>
              <a:buNone/>
            </a:pPr>
            <a:r>
              <a:rPr lang="en-US">
                <a:latin typeface="Georgia"/>
                <a:ea typeface="Georgia"/>
                <a:cs typeface="Georgia"/>
                <a:sym typeface="Georgia"/>
              </a:rPr>
              <a:t>Review transcripts for applicable coursework in hospitality and rate based on hospitality related classes taken and/or enrolled in next semester.</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0" lvl="0" indent="0" algn="l" rtl="0">
              <a:spcBef>
                <a:spcPts val="0"/>
              </a:spcBef>
              <a:spcAft>
                <a:spcPts val="0"/>
              </a:spcAft>
              <a:buNone/>
            </a:pPr>
            <a:r>
              <a:rPr lang="en-US" b="1">
                <a:solidFill>
                  <a:schemeClr val="dk1"/>
                </a:solidFill>
                <a:latin typeface="Georgia"/>
                <a:ea typeface="Georgia"/>
                <a:cs typeface="Georgia"/>
                <a:sym typeface="Georgia"/>
              </a:rPr>
              <a:t>🔲 Reference/ Industry Letters - </a:t>
            </a:r>
            <a:r>
              <a:rPr lang="en-US" b="1">
                <a:solidFill>
                  <a:srgbClr val="C86755"/>
                </a:solidFill>
                <a:latin typeface="Georgia"/>
                <a:ea typeface="Georgia"/>
                <a:cs typeface="Georgia"/>
                <a:sym typeface="Georgia"/>
              </a:rPr>
              <a:t>1-5 points ( Up to 3 references maximum)</a:t>
            </a:r>
            <a:endParaRPr b="1">
              <a:solidFill>
                <a:srgbClr val="C86755"/>
              </a:solidFill>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0" lvl="0" indent="457200" algn="l" rtl="0">
              <a:spcBef>
                <a:spcPts val="0"/>
              </a:spcBef>
              <a:spcAft>
                <a:spcPts val="0"/>
              </a:spcAft>
              <a:buNone/>
            </a:pPr>
            <a:r>
              <a:rPr lang="en-US">
                <a:latin typeface="Georgia"/>
                <a:ea typeface="Georgia"/>
                <a:cs typeface="Georgia"/>
                <a:sym typeface="Georgia"/>
              </a:rPr>
              <a:t>Requirement is up to three; not must have three.    </a:t>
            </a:r>
            <a:endParaRPr>
              <a:latin typeface="Georgia"/>
              <a:ea typeface="Georgia"/>
              <a:cs typeface="Georgia"/>
              <a:sym typeface="Georgia"/>
            </a:endParaRPr>
          </a:p>
          <a:p>
            <a:pPr marL="0" lvl="0" indent="457200" algn="l" rtl="0">
              <a:spcBef>
                <a:spcPts val="0"/>
              </a:spcBef>
              <a:spcAft>
                <a:spcPts val="0"/>
              </a:spcAft>
              <a:buNone/>
            </a:pPr>
            <a:endParaRPr>
              <a:latin typeface="Georgia"/>
              <a:ea typeface="Georgia"/>
              <a:cs typeface="Georgia"/>
              <a:sym typeface="Georgia"/>
            </a:endParaRPr>
          </a:p>
          <a:p>
            <a:pPr marL="914400" lvl="0" indent="0" algn="l" rtl="0">
              <a:spcBef>
                <a:spcPts val="0"/>
              </a:spcBef>
              <a:spcAft>
                <a:spcPts val="0"/>
              </a:spcAft>
              <a:buClr>
                <a:schemeClr val="dk1"/>
              </a:buClr>
              <a:buSzPts val="1100"/>
              <a:buFont typeface="Arial"/>
              <a:buNone/>
            </a:pPr>
            <a:r>
              <a:rPr lang="en-US">
                <a:solidFill>
                  <a:srgbClr val="C86755"/>
                </a:solidFill>
                <a:latin typeface="Georgia"/>
                <a:ea typeface="Georgia"/>
                <a:cs typeface="Georgia"/>
                <a:sym typeface="Georgia"/>
              </a:rPr>
              <a:t>Determine if the reference knows the student well and gave a custom and thoughtful response or if it is a generic cover letter.</a:t>
            </a:r>
            <a:endParaRPr>
              <a:solidFill>
                <a:srgbClr val="C86755"/>
              </a:solidFill>
              <a:latin typeface="Georgia"/>
              <a:ea typeface="Georgia"/>
              <a:cs typeface="Georgia"/>
              <a:sym typeface="Georgia"/>
            </a:endParaRPr>
          </a:p>
          <a:p>
            <a:pPr marL="914400" lvl="0" indent="0" algn="l" rtl="0">
              <a:spcBef>
                <a:spcPts val="0"/>
              </a:spcBef>
              <a:spcAft>
                <a:spcPts val="0"/>
              </a:spcAft>
              <a:buNone/>
            </a:pPr>
            <a:endParaRPr>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b53619bbac_0_135"/>
          <p:cNvSpPr txBox="1">
            <a:spLocks noGrp="1"/>
          </p:cNvSpPr>
          <p:nvPr>
            <p:ph type="title"/>
          </p:nvPr>
        </p:nvSpPr>
        <p:spPr>
          <a:xfrm>
            <a:off x="340300" y="842950"/>
            <a:ext cx="8534400" cy="7587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3600"/>
              <a:buFont typeface="Georgia"/>
              <a:buNone/>
            </a:pPr>
            <a:r>
              <a:rPr lang="en-US" sz="2800" b="1"/>
              <a:t>Application Scoring System</a:t>
            </a:r>
            <a:endParaRPr sz="2800"/>
          </a:p>
        </p:txBody>
      </p:sp>
      <p:sp>
        <p:nvSpPr>
          <p:cNvPr id="205" name="Google Shape;205;gb53619bbac_0_135"/>
          <p:cNvSpPr txBox="1"/>
          <p:nvPr/>
        </p:nvSpPr>
        <p:spPr>
          <a:xfrm>
            <a:off x="340300" y="1728100"/>
            <a:ext cx="8288400" cy="514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Georgia"/>
                <a:ea typeface="Georgia"/>
                <a:cs typeface="Georgia"/>
                <a:sym typeface="Georgia"/>
              </a:rPr>
              <a:t>🔲 Essay- </a:t>
            </a:r>
            <a:r>
              <a:rPr lang="en-US">
                <a:latin typeface="Georgia"/>
                <a:ea typeface="Georgia"/>
                <a:cs typeface="Georgia"/>
                <a:sym typeface="Georgia"/>
              </a:rPr>
              <a:t> </a:t>
            </a:r>
            <a:r>
              <a:rPr lang="en-US" b="1">
                <a:solidFill>
                  <a:srgbClr val="C86755"/>
                </a:solidFill>
                <a:latin typeface="Georgia"/>
                <a:ea typeface="Georgia"/>
                <a:cs typeface="Georgia"/>
                <a:sym typeface="Georgia"/>
              </a:rPr>
              <a:t>1-6 Points</a:t>
            </a:r>
            <a:endParaRPr b="1">
              <a:solidFill>
                <a:srgbClr val="C86755"/>
              </a:solidFill>
              <a:latin typeface="Georgia"/>
              <a:ea typeface="Georgia"/>
              <a:cs typeface="Georgia"/>
              <a:sym typeface="Georgia"/>
            </a:endParaRPr>
          </a:p>
          <a:p>
            <a:pPr marL="0" lvl="0" indent="0" algn="l" rtl="0">
              <a:spcBef>
                <a:spcPts val="0"/>
              </a:spcBef>
              <a:spcAft>
                <a:spcPts val="0"/>
              </a:spcAft>
              <a:buNone/>
            </a:pPr>
            <a:endParaRPr b="1">
              <a:solidFill>
                <a:srgbClr val="C86755"/>
              </a:solidFill>
              <a:latin typeface="Georgia"/>
              <a:ea typeface="Georgia"/>
              <a:cs typeface="Georgia"/>
              <a:sym typeface="Georgia"/>
            </a:endParaRPr>
          </a:p>
          <a:p>
            <a:pPr marL="457200" lvl="0" indent="0" algn="l" rtl="0">
              <a:spcBef>
                <a:spcPts val="0"/>
              </a:spcBef>
              <a:spcAft>
                <a:spcPts val="0"/>
              </a:spcAft>
              <a:buNone/>
            </a:pPr>
            <a:r>
              <a:rPr lang="en-US">
                <a:latin typeface="Georgia"/>
                <a:ea typeface="Georgia"/>
                <a:cs typeface="Georgia"/>
                <a:sym typeface="Georgia"/>
              </a:rPr>
              <a:t>Review essay based on requirements of questions asked. There will be another section rating how hospitality related their field of study is. The essay is maximum 500 words with a degree of lenience.</a:t>
            </a:r>
            <a:endParaRPr>
              <a:latin typeface="Georgia"/>
              <a:ea typeface="Georgia"/>
              <a:cs typeface="Georgia"/>
              <a:sym typeface="Georgia"/>
            </a:endParaRPr>
          </a:p>
          <a:p>
            <a:pPr marL="0" lvl="0" indent="0" algn="l" rtl="0">
              <a:spcBef>
                <a:spcPts val="0"/>
              </a:spcBef>
              <a:spcAft>
                <a:spcPts val="0"/>
              </a:spcAft>
              <a:buNone/>
            </a:pPr>
            <a:endParaRPr b="1">
              <a:solidFill>
                <a:srgbClr val="C86755"/>
              </a:solidFill>
              <a:latin typeface="Georgia"/>
              <a:ea typeface="Georgia"/>
              <a:cs typeface="Georgia"/>
              <a:sym typeface="Georgia"/>
            </a:endParaRPr>
          </a:p>
          <a:p>
            <a:pPr marL="457200" lvl="0" indent="0" algn="l" rtl="0">
              <a:spcBef>
                <a:spcPts val="0"/>
              </a:spcBef>
              <a:spcAft>
                <a:spcPts val="0"/>
              </a:spcAft>
              <a:buNone/>
            </a:pPr>
            <a:r>
              <a:rPr lang="en-US">
                <a:latin typeface="Georgia"/>
                <a:ea typeface="Georgia"/>
                <a:cs typeface="Georgia"/>
                <a:sym typeface="Georgia"/>
              </a:rPr>
              <a:t>Answered direct questions on application (6 questions, 1 point per question answered):</a:t>
            </a:r>
            <a:endParaRPr>
              <a:solidFill>
                <a:srgbClr val="C86755"/>
              </a:solidFill>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 (1 point)   Background of yourself and your experience.</a:t>
            </a:r>
            <a:endParaRPr>
              <a:solidFill>
                <a:srgbClr val="C86755"/>
              </a:solidFill>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 (1 point)   Your goals and objectives after graduation?</a:t>
            </a:r>
            <a:endParaRPr>
              <a:solidFill>
                <a:srgbClr val="C86755"/>
              </a:solidFill>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 (1 point)   What prompted you to choose this career? </a:t>
            </a:r>
            <a:endParaRPr>
              <a:solidFill>
                <a:srgbClr val="C86755"/>
              </a:solidFill>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 (1 point)   Contributions you have made to your school program or to fellow students through leadership/participation. </a:t>
            </a:r>
            <a:endParaRPr>
              <a:solidFill>
                <a:srgbClr val="C86755"/>
              </a:solidFill>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 (1 point)   Why is obtaining this scholarship important to you? </a:t>
            </a:r>
            <a:endParaRPr>
              <a:solidFill>
                <a:srgbClr val="C86755"/>
              </a:solidFill>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 (1 point)   If your application is not accepted, what plans do you have for financing?</a:t>
            </a:r>
            <a:endParaRPr>
              <a:solidFill>
                <a:srgbClr val="C86755"/>
              </a:solidFill>
              <a:latin typeface="Georgia"/>
              <a:ea typeface="Georgia"/>
              <a:cs typeface="Georgia"/>
              <a:sym typeface="Georgia"/>
            </a:endParaRPr>
          </a:p>
          <a:p>
            <a:pPr marL="914400" lvl="0" indent="0" algn="l" rtl="0">
              <a:spcBef>
                <a:spcPts val="0"/>
              </a:spcBef>
              <a:spcAft>
                <a:spcPts val="0"/>
              </a:spcAft>
              <a:buNone/>
            </a:pPr>
            <a:endParaRPr>
              <a:latin typeface="Georgia"/>
              <a:ea typeface="Georgia"/>
              <a:cs typeface="Georgia"/>
              <a:sym typeface="Georgia"/>
            </a:endParaRPr>
          </a:p>
          <a:p>
            <a:pPr marL="0" lvl="0" indent="0" algn="l" rtl="0">
              <a:spcBef>
                <a:spcPts val="0"/>
              </a:spcBef>
              <a:spcAft>
                <a:spcPts val="0"/>
              </a:spcAft>
              <a:buNone/>
            </a:pPr>
            <a:r>
              <a:rPr lang="en-US" b="1">
                <a:solidFill>
                  <a:schemeClr val="dk1"/>
                </a:solidFill>
                <a:latin typeface="Georgia"/>
                <a:ea typeface="Georgia"/>
                <a:cs typeface="Georgia"/>
                <a:sym typeface="Georgia"/>
              </a:rPr>
              <a:t>🔲 Hospitality Driven Majors - </a:t>
            </a:r>
            <a:r>
              <a:rPr lang="en-US" b="1">
                <a:solidFill>
                  <a:srgbClr val="C86755"/>
                </a:solidFill>
                <a:latin typeface="Georgia"/>
                <a:ea typeface="Georgia"/>
                <a:cs typeface="Georgia"/>
                <a:sym typeface="Georgia"/>
              </a:rPr>
              <a:t>1-10 Points based on full review of application</a:t>
            </a:r>
            <a:endParaRPr b="1">
              <a:latin typeface="Georgia"/>
              <a:ea typeface="Georgia"/>
              <a:cs typeface="Georgia"/>
              <a:sym typeface="Georgia"/>
            </a:endParaRPr>
          </a:p>
          <a:p>
            <a:pPr marL="0" lvl="0" indent="0" algn="l" rtl="0">
              <a:spcBef>
                <a:spcPts val="0"/>
              </a:spcBef>
              <a:spcAft>
                <a:spcPts val="0"/>
              </a:spcAft>
              <a:buNone/>
            </a:pPr>
            <a:endParaRPr b="1">
              <a:latin typeface="Georgia"/>
              <a:ea typeface="Georgia"/>
              <a:cs typeface="Georgia"/>
              <a:sym typeface="Georgia"/>
            </a:endParaRPr>
          </a:p>
          <a:p>
            <a:pPr marL="457200" lvl="0" indent="0" algn="l" rtl="0">
              <a:spcBef>
                <a:spcPts val="0"/>
              </a:spcBef>
              <a:spcAft>
                <a:spcPts val="0"/>
              </a:spcAft>
              <a:buNone/>
            </a:pPr>
            <a:r>
              <a:rPr lang="en-US">
                <a:latin typeface="Georgia"/>
                <a:ea typeface="Georgia"/>
                <a:cs typeface="Georgia"/>
                <a:sym typeface="Georgia"/>
              </a:rPr>
              <a:t>Based on the full application (Essay, transcripts, future career goal etc.) </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How hospitality driven is the applicant? </a:t>
            </a:r>
            <a:endParaRPr>
              <a:solidFill>
                <a:srgbClr val="C86755"/>
              </a:solidFill>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Does the applicant show interest in hospitality?       </a:t>
            </a:r>
            <a:endParaRPr>
              <a:solidFill>
                <a:srgbClr val="C86755"/>
              </a:solidFill>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Is the major aligned with NEWH guidelines for the scholarships? </a:t>
            </a:r>
            <a:endParaRPr>
              <a:solidFill>
                <a:srgbClr val="C86755"/>
              </a:solidFill>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rgbClr val="C86755"/>
                </a:solidFill>
                <a:latin typeface="Georgia"/>
                <a:ea typeface="Georgia"/>
                <a:cs typeface="Georgia"/>
                <a:sym typeface="Georgia"/>
              </a:rPr>
              <a:t>Does the applicant’s future goals align with NEWH Mission? Overall impact of application.</a:t>
            </a:r>
            <a:endParaRPr>
              <a:solidFill>
                <a:srgbClr val="C86755"/>
              </a:solidFill>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b53619bbac_0_120"/>
          <p:cNvSpPr txBox="1">
            <a:spLocks noGrp="1"/>
          </p:cNvSpPr>
          <p:nvPr>
            <p:ph type="title"/>
          </p:nvPr>
        </p:nvSpPr>
        <p:spPr>
          <a:xfrm>
            <a:off x="340300" y="842950"/>
            <a:ext cx="8534400" cy="7587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3600"/>
              <a:buFont typeface="Georgia"/>
              <a:buNone/>
            </a:pPr>
            <a:r>
              <a:rPr lang="en-US" sz="2800" b="1"/>
              <a:t>Application Scoring System</a:t>
            </a:r>
            <a:endParaRPr sz="2800"/>
          </a:p>
        </p:txBody>
      </p:sp>
      <p:sp>
        <p:nvSpPr>
          <p:cNvPr id="213" name="Google Shape;213;gb53619bbac_0_120"/>
          <p:cNvSpPr txBox="1"/>
          <p:nvPr/>
        </p:nvSpPr>
        <p:spPr>
          <a:xfrm>
            <a:off x="340300" y="1777325"/>
            <a:ext cx="8288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Georgia"/>
                <a:ea typeface="Georgia"/>
                <a:cs typeface="Georgia"/>
                <a:sym typeface="Georgia"/>
              </a:rPr>
              <a:t>Example of form to determine scoring for each application:</a:t>
            </a:r>
            <a:endParaRPr b="1">
              <a:latin typeface="Georgia"/>
              <a:ea typeface="Georgia"/>
              <a:cs typeface="Georgia"/>
              <a:sym typeface="Georgia"/>
            </a:endParaRPr>
          </a:p>
          <a:p>
            <a:pPr marL="0" lvl="0" indent="0" algn="l" rtl="0">
              <a:spcBef>
                <a:spcPts val="0"/>
              </a:spcBef>
              <a:spcAft>
                <a:spcPts val="0"/>
              </a:spcAft>
              <a:buNone/>
            </a:pPr>
            <a:endParaRPr b="1">
              <a:latin typeface="Georgia"/>
              <a:ea typeface="Georgia"/>
              <a:cs typeface="Georgia"/>
              <a:sym typeface="Georgia"/>
            </a:endParaRPr>
          </a:p>
          <a:p>
            <a:pPr marL="0" lvl="0" indent="0" algn="l" rtl="0">
              <a:spcBef>
                <a:spcPts val="0"/>
              </a:spcBef>
              <a:spcAft>
                <a:spcPts val="0"/>
              </a:spcAft>
              <a:buNone/>
            </a:pPr>
            <a:endParaRPr b="1">
              <a:latin typeface="Georgia"/>
              <a:ea typeface="Georgia"/>
              <a:cs typeface="Georgia"/>
              <a:sym typeface="Georgia"/>
            </a:endParaRPr>
          </a:p>
          <a:p>
            <a:pPr marL="914400" lvl="0" indent="0" algn="l" rtl="0">
              <a:spcBef>
                <a:spcPts val="0"/>
              </a:spcBef>
              <a:spcAft>
                <a:spcPts val="0"/>
              </a:spcAft>
              <a:buNone/>
            </a:pPr>
            <a:endParaRPr>
              <a:latin typeface="Georgia"/>
              <a:ea typeface="Georgia"/>
              <a:cs typeface="Georgia"/>
              <a:sym typeface="Georgia"/>
            </a:endParaRPr>
          </a:p>
        </p:txBody>
      </p:sp>
      <p:pic>
        <p:nvPicPr>
          <p:cNvPr id="3" name="Picture 2">
            <a:extLst>
              <a:ext uri="{FF2B5EF4-FFF2-40B4-BE49-F238E27FC236}">
                <a16:creationId xmlns:a16="http://schemas.microsoft.com/office/drawing/2014/main" id="{654984AF-DBA4-6909-7416-0D50E60207DA}"/>
              </a:ext>
            </a:extLst>
          </p:cNvPr>
          <p:cNvPicPr>
            <a:picLocks noChangeAspect="1"/>
          </p:cNvPicPr>
          <p:nvPr/>
        </p:nvPicPr>
        <p:blipFill>
          <a:blip r:embed="rId3"/>
          <a:stretch>
            <a:fillRect/>
          </a:stretch>
        </p:blipFill>
        <p:spPr>
          <a:xfrm>
            <a:off x="152400" y="2362210"/>
            <a:ext cx="8839200" cy="36528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c9b4952996_0_3"/>
          <p:cNvSpPr txBox="1">
            <a:spLocks noGrp="1"/>
          </p:cNvSpPr>
          <p:nvPr>
            <p:ph type="body" idx="1"/>
          </p:nvPr>
        </p:nvSpPr>
        <p:spPr>
          <a:xfrm>
            <a:off x="513749" y="2000775"/>
            <a:ext cx="8116500" cy="374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60"/>
              </a:spcBef>
              <a:spcAft>
                <a:spcPts val="0"/>
              </a:spcAft>
              <a:buNone/>
            </a:pPr>
            <a:r>
              <a:rPr lang="en-US" sz="2200">
                <a:solidFill>
                  <a:srgbClr val="C86755"/>
                </a:solidFill>
              </a:rPr>
              <a:t>Let's take a look at a few examples of scholarship applications to apply some of the advice we just gave.</a:t>
            </a:r>
            <a:endParaRPr sz="2200">
              <a:solidFill>
                <a:srgbClr val="C86755"/>
              </a:solidFill>
            </a:endParaRPr>
          </a:p>
          <a:p>
            <a:pPr marL="273050" marR="0" lvl="0" indent="-273050" algn="ctr" rtl="0">
              <a:lnSpc>
                <a:spcPct val="100000"/>
              </a:lnSpc>
              <a:spcBef>
                <a:spcPts val="460"/>
              </a:spcBef>
              <a:spcAft>
                <a:spcPts val="0"/>
              </a:spcAft>
              <a:buClr>
                <a:srgbClr val="99987F"/>
              </a:buClr>
              <a:buSzPts val="2185"/>
              <a:buFont typeface="Noto Sans Symbols"/>
              <a:buNone/>
            </a:pPr>
            <a:endParaRPr sz="2300" b="1" i="0" u="none">
              <a:solidFill>
                <a:schemeClr val="dk1"/>
              </a:solidFill>
              <a:latin typeface="Georgia"/>
              <a:ea typeface="Georgia"/>
              <a:cs typeface="Georgia"/>
              <a:sym typeface="Georgia"/>
            </a:endParaRPr>
          </a:p>
          <a:p>
            <a:pPr marL="273050" marR="0" lvl="0" indent="-273050" algn="ctr" rtl="0">
              <a:lnSpc>
                <a:spcPct val="100000"/>
              </a:lnSpc>
              <a:spcBef>
                <a:spcPts val="460"/>
              </a:spcBef>
              <a:spcAft>
                <a:spcPts val="0"/>
              </a:spcAft>
              <a:buClr>
                <a:srgbClr val="99987F"/>
              </a:buClr>
              <a:buSzPts val="2185"/>
              <a:buFont typeface="Noto Sans Symbols"/>
              <a:buNone/>
            </a:pPr>
            <a:br>
              <a:rPr lang="en-US" sz="2300" b="1" i="0" u="none">
                <a:solidFill>
                  <a:schemeClr val="dk1"/>
                </a:solidFill>
                <a:latin typeface="Georgia"/>
                <a:ea typeface="Georgia"/>
                <a:cs typeface="Georgia"/>
                <a:sym typeface="Georgia"/>
              </a:rPr>
            </a:br>
            <a:endParaRPr/>
          </a:p>
        </p:txBody>
      </p:sp>
      <p:sp>
        <p:nvSpPr>
          <p:cNvPr id="222" name="Google Shape;222;gc9b4952996_0_3"/>
          <p:cNvSpPr txBox="1">
            <a:spLocks noGrp="1"/>
          </p:cNvSpPr>
          <p:nvPr>
            <p:ph type="title"/>
          </p:nvPr>
        </p:nvSpPr>
        <p:spPr>
          <a:xfrm>
            <a:off x="593375" y="811850"/>
            <a:ext cx="8229600" cy="9033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a:t>Scholarship Examples</a:t>
            </a:r>
            <a:endParaRPr sz="4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b53619bbac_0_146"/>
          <p:cNvSpPr txBox="1">
            <a:spLocks noGrp="1"/>
          </p:cNvSpPr>
          <p:nvPr>
            <p:ph type="title"/>
          </p:nvPr>
        </p:nvSpPr>
        <p:spPr>
          <a:xfrm>
            <a:off x="409748" y="634606"/>
            <a:ext cx="8534400" cy="758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dirty="0"/>
              <a:t>Determining the Winner</a:t>
            </a:r>
            <a:endParaRPr sz="2800" dirty="0"/>
          </a:p>
        </p:txBody>
      </p:sp>
      <p:sp>
        <p:nvSpPr>
          <p:cNvPr id="230" name="Google Shape;230;gb53619bbac_0_146"/>
          <p:cNvSpPr txBox="1"/>
          <p:nvPr/>
        </p:nvSpPr>
        <p:spPr>
          <a:xfrm>
            <a:off x="409748" y="1452256"/>
            <a:ext cx="8288400" cy="5786169"/>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Georgia"/>
              <a:buChar char="●"/>
            </a:pPr>
            <a:r>
              <a:rPr lang="en-US" dirty="0">
                <a:latin typeface="Georgia"/>
                <a:ea typeface="Georgia"/>
                <a:cs typeface="Georgia"/>
                <a:sym typeface="Georgia"/>
              </a:rPr>
              <a:t>Each committee member will receive a certain number of applications to review. Once they have gone through the scoring sheet, they will narrow it down to their top 2-3 applications</a:t>
            </a:r>
            <a:endParaRPr dirty="0">
              <a:latin typeface="Georgia"/>
              <a:ea typeface="Georgia"/>
              <a:cs typeface="Georgia"/>
              <a:sym typeface="Georgia"/>
            </a:endParaRPr>
          </a:p>
          <a:p>
            <a:pPr marL="457200" lvl="0" indent="0" algn="l" rtl="0">
              <a:spcBef>
                <a:spcPts val="0"/>
              </a:spcBef>
              <a:spcAft>
                <a:spcPts val="0"/>
              </a:spcAft>
              <a:buNone/>
            </a:pPr>
            <a:endParaRPr dirty="0">
              <a:latin typeface="Georgia"/>
              <a:ea typeface="Georgia"/>
              <a:cs typeface="Georgia"/>
              <a:sym typeface="Georgia"/>
            </a:endParaRPr>
          </a:p>
          <a:p>
            <a:pPr marL="457200" lvl="0" indent="-317500" algn="l" rtl="0">
              <a:spcBef>
                <a:spcPts val="0"/>
              </a:spcBef>
              <a:spcAft>
                <a:spcPts val="0"/>
              </a:spcAft>
              <a:buSzPts val="1400"/>
              <a:buFont typeface="Georgia"/>
              <a:buChar char="●"/>
            </a:pPr>
            <a:r>
              <a:rPr lang="en-US" dirty="0">
                <a:latin typeface="Georgia"/>
                <a:ea typeface="Georgia"/>
                <a:cs typeface="Georgia"/>
                <a:sym typeface="Georgia"/>
              </a:rPr>
              <a:t>In a separate committee meeting, all reviewers will bring their top applicants and sell their application to the committee as to why they feel these students should be considered to receive the award</a:t>
            </a:r>
            <a:endParaRPr dirty="0">
              <a:latin typeface="Georgia"/>
              <a:ea typeface="Georgia"/>
              <a:cs typeface="Georgia"/>
              <a:sym typeface="Georgia"/>
            </a:endParaRPr>
          </a:p>
          <a:p>
            <a:pPr marL="457200" lvl="0" indent="0" algn="l" rtl="0">
              <a:spcBef>
                <a:spcPts val="0"/>
              </a:spcBef>
              <a:spcAft>
                <a:spcPts val="0"/>
              </a:spcAft>
              <a:buNone/>
            </a:pPr>
            <a:endParaRPr dirty="0">
              <a:latin typeface="Georgia"/>
              <a:ea typeface="Georgia"/>
              <a:cs typeface="Georgia"/>
              <a:sym typeface="Georgia"/>
            </a:endParaRPr>
          </a:p>
          <a:p>
            <a:pPr marL="457200" lvl="0" indent="-317500" algn="l" rtl="0">
              <a:spcBef>
                <a:spcPts val="0"/>
              </a:spcBef>
              <a:spcAft>
                <a:spcPts val="0"/>
              </a:spcAft>
              <a:buSzPts val="1400"/>
              <a:buFont typeface="Georgia"/>
              <a:buChar char="●"/>
            </a:pPr>
            <a:r>
              <a:rPr lang="en-US" dirty="0">
                <a:latin typeface="Georgia"/>
                <a:ea typeface="Georgia"/>
                <a:cs typeface="Georgia"/>
                <a:sym typeface="Georgia"/>
              </a:rPr>
              <a:t>Committee members will present their top candidates and then it will go into three piles:</a:t>
            </a:r>
            <a:endParaRPr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US" dirty="0">
                <a:latin typeface="Georgia"/>
                <a:ea typeface="Georgia"/>
                <a:cs typeface="Georgia"/>
                <a:sym typeface="Georgia"/>
              </a:rPr>
              <a:t>Yes – moves on final review</a:t>
            </a:r>
            <a:endParaRPr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US" dirty="0">
                <a:latin typeface="Georgia"/>
                <a:ea typeface="Georgia"/>
                <a:cs typeface="Georgia"/>
                <a:sym typeface="Georgia"/>
              </a:rPr>
              <a:t>Maybe gets another look if we do not have enough yes’s and we re-read the essay</a:t>
            </a:r>
            <a:endParaRPr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US" dirty="0">
                <a:latin typeface="Georgia"/>
                <a:ea typeface="Georgia"/>
                <a:cs typeface="Georgia"/>
                <a:sym typeface="Georgia"/>
              </a:rPr>
              <a:t>No – gets disregarded and does not get presented</a:t>
            </a:r>
            <a:endParaRPr dirty="0">
              <a:latin typeface="Georgia"/>
              <a:ea typeface="Georgia"/>
              <a:cs typeface="Georgia"/>
              <a:sym typeface="Georgia"/>
            </a:endParaRPr>
          </a:p>
          <a:p>
            <a:pPr marL="914400" lvl="0" indent="0" algn="l" rtl="0">
              <a:spcBef>
                <a:spcPts val="0"/>
              </a:spcBef>
              <a:spcAft>
                <a:spcPts val="0"/>
              </a:spcAft>
              <a:buNone/>
            </a:pPr>
            <a:endParaRPr dirty="0">
              <a:latin typeface="Georgia"/>
              <a:ea typeface="Georgia"/>
              <a:cs typeface="Georgia"/>
              <a:sym typeface="Georgia"/>
            </a:endParaRPr>
          </a:p>
          <a:p>
            <a:pPr marL="457200" lvl="0" indent="-317500" algn="l" rtl="0">
              <a:spcBef>
                <a:spcPts val="0"/>
              </a:spcBef>
              <a:spcAft>
                <a:spcPts val="0"/>
              </a:spcAft>
              <a:buSzPts val="1400"/>
              <a:buFont typeface="Georgia"/>
              <a:buChar char="●"/>
            </a:pPr>
            <a:r>
              <a:rPr lang="en-US" dirty="0">
                <a:latin typeface="Georgia"/>
                <a:ea typeface="Georgia"/>
                <a:cs typeface="Georgia"/>
                <a:sym typeface="Georgia"/>
              </a:rPr>
              <a:t>In person, or video interviews may be conducted if the committee is having a hard time narrowing it down, or they want to hear more about the stories that the applicants have told in their essays. Of course, there should be no discrimination of race, religion, or need during these interviews</a:t>
            </a:r>
            <a:endParaRPr dirty="0">
              <a:latin typeface="Georgia"/>
              <a:ea typeface="Georgia"/>
              <a:cs typeface="Georgia"/>
              <a:sym typeface="Georgia"/>
            </a:endParaRPr>
          </a:p>
          <a:p>
            <a:pPr marL="457200" lvl="0" indent="0" algn="l" rtl="0">
              <a:spcBef>
                <a:spcPts val="0"/>
              </a:spcBef>
              <a:spcAft>
                <a:spcPts val="0"/>
              </a:spcAft>
              <a:buNone/>
            </a:pPr>
            <a:endParaRPr dirty="0">
              <a:latin typeface="Georgia"/>
              <a:ea typeface="Georgia"/>
              <a:cs typeface="Georgia"/>
              <a:sym typeface="Georgia"/>
            </a:endParaRPr>
          </a:p>
          <a:p>
            <a:pPr marL="457200" lvl="0" indent="-317500" algn="l" rtl="0">
              <a:spcBef>
                <a:spcPts val="0"/>
              </a:spcBef>
              <a:spcAft>
                <a:spcPts val="0"/>
              </a:spcAft>
              <a:buSzPts val="1400"/>
              <a:buFont typeface="Georgia"/>
              <a:buChar char="●"/>
            </a:pPr>
            <a:r>
              <a:rPr lang="en-US" dirty="0">
                <a:latin typeface="Georgia"/>
                <a:ea typeface="Georgia"/>
                <a:cs typeface="Georgia"/>
                <a:sym typeface="Georgia"/>
              </a:rPr>
              <a:t>The top applicant(s) get presented to the chapter president and the chapter decides on who will be the final winner and what scholarship amounts that they will be receiving.</a:t>
            </a:r>
          </a:p>
          <a:p>
            <a:pPr marL="139700" lvl="0" algn="l" rtl="0">
              <a:spcBef>
                <a:spcPts val="0"/>
              </a:spcBef>
              <a:spcAft>
                <a:spcPts val="0"/>
              </a:spcAft>
              <a:buSzPts val="1400"/>
            </a:pPr>
            <a:endParaRPr lang="en-US" b="1" dirty="0">
              <a:latin typeface="Georgia"/>
              <a:ea typeface="Georgia"/>
              <a:cs typeface="Georgia"/>
              <a:sym typeface="Georgia"/>
            </a:endParaRPr>
          </a:p>
          <a:p>
            <a:pPr marL="457200" lvl="0" indent="-317500" algn="l" rtl="0">
              <a:spcBef>
                <a:spcPts val="0"/>
              </a:spcBef>
              <a:spcAft>
                <a:spcPts val="0"/>
              </a:spcAft>
              <a:buSzPts val="1400"/>
              <a:buFont typeface="Georgia"/>
              <a:buChar char="●"/>
            </a:pPr>
            <a:r>
              <a:rPr lang="en-US" b="1" dirty="0">
                <a:latin typeface="Georgia"/>
                <a:ea typeface="Georgia"/>
                <a:cs typeface="Georgia"/>
                <a:sym typeface="Georgia"/>
              </a:rPr>
              <a:t>Most Important:  </a:t>
            </a:r>
            <a:r>
              <a:rPr lang="en-US" dirty="0">
                <a:latin typeface="Georgia"/>
                <a:ea typeface="Georgia"/>
                <a:cs typeface="Georgia"/>
                <a:sym typeface="Georgia"/>
              </a:rPr>
              <a:t>BEFORE announcing to the student that they have won a scholarship, it is required that you send the applicants information to </a:t>
            </a:r>
            <a:r>
              <a:rPr lang="en-US" dirty="0">
                <a:latin typeface="Georgia"/>
                <a:ea typeface="Georgia"/>
                <a:cs typeface="Georgia"/>
                <a:sym typeface="Georgia"/>
                <a:hlinkClick r:id="rId3"/>
              </a:rPr>
              <a:t>Erika.Swansen@NEWH.org</a:t>
            </a:r>
            <a:r>
              <a:rPr lang="en-US" dirty="0">
                <a:latin typeface="Georgia"/>
                <a:ea typeface="Georgia"/>
                <a:cs typeface="Georgia"/>
                <a:sym typeface="Georgia"/>
              </a:rPr>
              <a:t> first so that the team can do a final vetting to ensure the applicant meets the qualifications.</a:t>
            </a:r>
            <a:endParaRPr dirty="0">
              <a:latin typeface="Georgia"/>
              <a:ea typeface="Georgia"/>
              <a:cs typeface="Georgia"/>
              <a:sym typeface="Georgia"/>
            </a:endParaRPr>
          </a:p>
          <a:p>
            <a:pPr marL="0" lvl="0" indent="0" algn="l" rtl="0">
              <a:spcBef>
                <a:spcPts val="0"/>
              </a:spcBef>
              <a:spcAft>
                <a:spcPts val="0"/>
              </a:spcAft>
              <a:buNone/>
            </a:pPr>
            <a:endParaRPr b="1" dirty="0">
              <a:latin typeface="Georgia"/>
              <a:ea typeface="Georgia"/>
              <a:cs typeface="Georgia"/>
              <a:sym typeface="Georgia"/>
            </a:endParaRPr>
          </a:p>
          <a:p>
            <a:pPr marL="914400" lvl="0" indent="0" algn="l" rtl="0">
              <a:spcBef>
                <a:spcPts val="0"/>
              </a:spcBef>
              <a:spcAft>
                <a:spcPts val="0"/>
              </a:spcAft>
              <a:buNone/>
            </a:pPr>
            <a:endParaRPr dirty="0">
              <a:latin typeface="Georgia"/>
              <a:ea typeface="Georgia"/>
              <a:cs typeface="Georgia"/>
              <a:sym typeface="Georgia"/>
            </a:endParaRPr>
          </a:p>
        </p:txBody>
      </p:sp>
    </p:spTree>
    <p:extLst>
      <p:ext uri="{BB962C8B-B14F-4D97-AF65-F5344CB8AC3E}">
        <p14:creationId xmlns:p14="http://schemas.microsoft.com/office/powerpoint/2010/main" val="19765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7897E4A0-97D0-E0B7-9BF2-C9A4A2F09124}"/>
            </a:ext>
          </a:extLst>
        </p:cNvPr>
        <p:cNvGrpSpPr/>
        <p:nvPr/>
      </p:nvGrpSpPr>
      <p:grpSpPr>
        <a:xfrm>
          <a:off x="0" y="0"/>
          <a:ext cx="0" cy="0"/>
          <a:chOff x="0" y="0"/>
          <a:chExt cx="0" cy="0"/>
        </a:xfrm>
      </p:grpSpPr>
      <p:sp>
        <p:nvSpPr>
          <p:cNvPr id="229" name="Google Shape;229;gb53619bbac_0_146">
            <a:extLst>
              <a:ext uri="{FF2B5EF4-FFF2-40B4-BE49-F238E27FC236}">
                <a16:creationId xmlns:a16="http://schemas.microsoft.com/office/drawing/2014/main" id="{9908BEA6-9E07-4195-72B2-8935694EC7DA}"/>
              </a:ext>
            </a:extLst>
          </p:cNvPr>
          <p:cNvSpPr txBox="1">
            <a:spLocks noGrp="1"/>
          </p:cNvSpPr>
          <p:nvPr>
            <p:ph type="title"/>
          </p:nvPr>
        </p:nvSpPr>
        <p:spPr>
          <a:xfrm>
            <a:off x="722265" y="1031429"/>
            <a:ext cx="8534400" cy="758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dirty="0"/>
              <a:t>Love a student but they don’t qualify?</a:t>
            </a:r>
            <a:endParaRPr sz="2800" dirty="0"/>
          </a:p>
        </p:txBody>
      </p:sp>
      <p:sp>
        <p:nvSpPr>
          <p:cNvPr id="230" name="Google Shape;230;gb53619bbac_0_146">
            <a:extLst>
              <a:ext uri="{FF2B5EF4-FFF2-40B4-BE49-F238E27FC236}">
                <a16:creationId xmlns:a16="http://schemas.microsoft.com/office/drawing/2014/main" id="{008369C8-05FD-56E3-3231-FA170DC8DA62}"/>
              </a:ext>
            </a:extLst>
          </p:cNvPr>
          <p:cNvSpPr txBox="1"/>
          <p:nvPr/>
        </p:nvSpPr>
        <p:spPr>
          <a:xfrm>
            <a:off x="492700" y="2989841"/>
            <a:ext cx="3153325" cy="1908184"/>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lang="en-US" dirty="0">
              <a:latin typeface="Georgia"/>
              <a:ea typeface="Georgia"/>
              <a:cs typeface="Georgia"/>
              <a:sym typeface="Georgia"/>
            </a:endParaRPr>
          </a:p>
          <a:p>
            <a:pPr marL="139700" lvl="0" algn="l" rtl="0">
              <a:spcBef>
                <a:spcPts val="0"/>
              </a:spcBef>
              <a:spcAft>
                <a:spcPts val="0"/>
              </a:spcAft>
              <a:buSzPts val="1400"/>
            </a:pPr>
            <a:r>
              <a:rPr lang="en-US" dirty="0">
                <a:latin typeface="Georgia"/>
                <a:ea typeface="Georgia"/>
                <a:cs typeface="Georgia"/>
                <a:sym typeface="Georgia"/>
              </a:rPr>
              <a:t>This award would not provide the</a:t>
            </a:r>
          </a:p>
          <a:p>
            <a:pPr marL="139700" lvl="0" algn="l" rtl="0">
              <a:spcBef>
                <a:spcPts val="0"/>
              </a:spcBef>
              <a:spcAft>
                <a:spcPts val="0"/>
              </a:spcAft>
              <a:buSzPts val="1400"/>
            </a:pPr>
            <a:r>
              <a:rPr lang="en-US" dirty="0">
                <a:latin typeface="Georgia"/>
                <a:ea typeface="Georgia"/>
                <a:cs typeface="Georgia"/>
                <a:sym typeface="Georgia"/>
              </a:rPr>
              <a:t>Student with any monetary funds but it would be a way to help celebrate them and give them a resume booster.</a:t>
            </a:r>
          </a:p>
          <a:p>
            <a:pPr marL="0" lvl="0" indent="0" algn="l" rtl="0">
              <a:spcBef>
                <a:spcPts val="0"/>
              </a:spcBef>
              <a:spcAft>
                <a:spcPts val="0"/>
              </a:spcAft>
              <a:buNone/>
            </a:pPr>
            <a:endParaRPr b="1" dirty="0">
              <a:latin typeface="Georgia"/>
              <a:ea typeface="Georgia"/>
              <a:cs typeface="Georgia"/>
              <a:sym typeface="Georgia"/>
            </a:endParaRPr>
          </a:p>
          <a:p>
            <a:pPr marL="914400" lvl="0" indent="0" algn="l" rtl="0">
              <a:spcBef>
                <a:spcPts val="0"/>
              </a:spcBef>
              <a:spcAft>
                <a:spcPts val="0"/>
              </a:spcAft>
              <a:buNone/>
            </a:pPr>
            <a:endParaRPr dirty="0">
              <a:latin typeface="Georgia"/>
              <a:ea typeface="Georgia"/>
              <a:cs typeface="Georgia"/>
              <a:sym typeface="Georgia"/>
            </a:endParaRPr>
          </a:p>
        </p:txBody>
      </p:sp>
      <p:pic>
        <p:nvPicPr>
          <p:cNvPr id="3" name="Picture 2" descr="Close-up of star trophies">
            <a:extLst>
              <a:ext uri="{FF2B5EF4-FFF2-40B4-BE49-F238E27FC236}">
                <a16:creationId xmlns:a16="http://schemas.microsoft.com/office/drawing/2014/main" id="{F42DCEE9-E601-5039-D5EA-1C5884FB5ACB}"/>
              </a:ext>
            </a:extLst>
          </p:cNvPr>
          <p:cNvPicPr>
            <a:picLocks noChangeAspect="1"/>
          </p:cNvPicPr>
          <p:nvPr/>
        </p:nvPicPr>
        <p:blipFill>
          <a:blip r:embed="rId3"/>
          <a:stretch>
            <a:fillRect/>
          </a:stretch>
        </p:blipFill>
        <p:spPr>
          <a:xfrm>
            <a:off x="3970116" y="3137897"/>
            <a:ext cx="4572000" cy="3048000"/>
          </a:xfrm>
          <a:prstGeom prst="rect">
            <a:avLst/>
          </a:prstGeom>
        </p:spPr>
      </p:pic>
      <p:sp>
        <p:nvSpPr>
          <p:cNvPr id="4" name="Google Shape;230;gb53619bbac_0_146">
            <a:extLst>
              <a:ext uri="{FF2B5EF4-FFF2-40B4-BE49-F238E27FC236}">
                <a16:creationId xmlns:a16="http://schemas.microsoft.com/office/drawing/2014/main" id="{F9C7E6E8-F817-9790-3F1D-0E15472DDC28}"/>
              </a:ext>
            </a:extLst>
          </p:cNvPr>
          <p:cNvSpPr txBox="1"/>
          <p:nvPr/>
        </p:nvSpPr>
        <p:spPr>
          <a:xfrm>
            <a:off x="492700" y="1813000"/>
            <a:ext cx="8288400" cy="1477297"/>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lang="en-US" dirty="0">
              <a:latin typeface="Georgia"/>
              <a:ea typeface="Georgia"/>
              <a:cs typeface="Georgia"/>
              <a:sym typeface="Georgia"/>
            </a:endParaRPr>
          </a:p>
          <a:p>
            <a:pPr marL="139700" lvl="0" algn="l" rtl="0">
              <a:spcBef>
                <a:spcPts val="0"/>
              </a:spcBef>
              <a:spcAft>
                <a:spcPts val="0"/>
              </a:spcAft>
              <a:buSzPts val="1400"/>
            </a:pPr>
            <a:r>
              <a:rPr lang="en-US" dirty="0">
                <a:latin typeface="Georgia"/>
                <a:ea typeface="Georgia"/>
                <a:cs typeface="Georgia"/>
                <a:sym typeface="Georgia"/>
              </a:rPr>
              <a:t>If there are stellar applicants but the chapter does not have the funds to award all of them or they do not have any financial need, consider creating an honorary award, or a special mention of them during the awards ceremony</a:t>
            </a:r>
          </a:p>
          <a:p>
            <a:pPr marL="0" lvl="0" indent="0" algn="l" rtl="0">
              <a:spcBef>
                <a:spcPts val="0"/>
              </a:spcBef>
              <a:spcAft>
                <a:spcPts val="0"/>
              </a:spcAft>
              <a:buNone/>
            </a:pPr>
            <a:endParaRPr b="1" dirty="0">
              <a:latin typeface="Georgia"/>
              <a:ea typeface="Georgia"/>
              <a:cs typeface="Georgia"/>
              <a:sym typeface="Georgia"/>
            </a:endParaRPr>
          </a:p>
          <a:p>
            <a:pPr marL="914400" lvl="0" indent="0" algn="l" rtl="0">
              <a:spcBef>
                <a:spcPts val="0"/>
              </a:spcBef>
              <a:spcAft>
                <a:spcPts val="0"/>
              </a:spcAft>
              <a:buNone/>
            </a:pPr>
            <a:endParaRPr dirty="0">
              <a:latin typeface="Georgia"/>
              <a:ea typeface="Georgia"/>
              <a:cs typeface="Georgia"/>
              <a:sym typeface="Georgia"/>
            </a:endParaRPr>
          </a:p>
        </p:txBody>
      </p:sp>
    </p:spTree>
    <p:extLst>
      <p:ext uri="{BB962C8B-B14F-4D97-AF65-F5344CB8AC3E}">
        <p14:creationId xmlns:p14="http://schemas.microsoft.com/office/powerpoint/2010/main" val="124686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b53619bbac_0_154"/>
          <p:cNvSpPr txBox="1">
            <a:spLocks noGrp="1"/>
          </p:cNvSpPr>
          <p:nvPr>
            <p:ph type="title"/>
          </p:nvPr>
        </p:nvSpPr>
        <p:spPr>
          <a:xfrm>
            <a:off x="340300" y="842950"/>
            <a:ext cx="8534400" cy="758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a:t>Keeping the Students Engaged:</a:t>
            </a:r>
            <a:endParaRPr sz="2800"/>
          </a:p>
        </p:txBody>
      </p:sp>
      <p:sp>
        <p:nvSpPr>
          <p:cNvPr id="238" name="Google Shape;238;gb53619bbac_0_154"/>
          <p:cNvSpPr txBox="1"/>
          <p:nvPr/>
        </p:nvSpPr>
        <p:spPr>
          <a:xfrm>
            <a:off x="340300" y="1660600"/>
            <a:ext cx="82884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Georgia"/>
                <a:ea typeface="Georgia"/>
                <a:cs typeface="Georgia"/>
                <a:sym typeface="Georgia"/>
              </a:rPr>
              <a:t>We invest a lot into our student scholarship recipients. We invest in their story, their success, and we want them to be a part of our organization after they graduate as well so that we can watch them grow. Many times, these scholarship recipients end up joining the NEWH chapter board and becoming scholarship directors themselves. It is heartwarming to see them continue the cycle of giving to these students. We aim for the chapters to engage in the students and check-in with them afterwards to help them on their path and encourage them to stay involved in our organization. </a:t>
            </a:r>
            <a:endParaRPr dirty="0">
              <a:latin typeface="Georgia"/>
              <a:ea typeface="Georgia"/>
              <a:cs typeface="Georgia"/>
              <a:sym typeface="Georgia"/>
            </a:endParaRPr>
          </a:p>
          <a:p>
            <a:pPr marL="457200" lvl="0" indent="0" algn="l" rtl="0">
              <a:spcBef>
                <a:spcPts val="0"/>
              </a:spcBef>
              <a:spcAft>
                <a:spcPts val="0"/>
              </a:spcAft>
              <a:buNone/>
            </a:pPr>
            <a:endParaRPr dirty="0">
              <a:latin typeface="Georgia"/>
              <a:ea typeface="Georgia"/>
              <a:cs typeface="Georgia"/>
              <a:sym typeface="Georgia"/>
            </a:endParaRPr>
          </a:p>
          <a:p>
            <a:pPr marL="457200" lvl="0" indent="0" algn="l" rtl="0">
              <a:spcBef>
                <a:spcPts val="0"/>
              </a:spcBef>
              <a:spcAft>
                <a:spcPts val="0"/>
              </a:spcAft>
              <a:buNone/>
            </a:pPr>
            <a:endParaRPr dirty="0">
              <a:latin typeface="Georgia"/>
              <a:ea typeface="Georgia"/>
              <a:cs typeface="Georgia"/>
              <a:sym typeface="Georgia"/>
            </a:endParaRPr>
          </a:p>
          <a:p>
            <a:pPr marL="0" lvl="0" indent="0" algn="l" rtl="0">
              <a:spcBef>
                <a:spcPts val="0"/>
              </a:spcBef>
              <a:spcAft>
                <a:spcPts val="0"/>
              </a:spcAft>
              <a:buNone/>
            </a:pPr>
            <a:endParaRPr b="1" dirty="0">
              <a:latin typeface="Georgia"/>
              <a:ea typeface="Georgia"/>
              <a:cs typeface="Georgia"/>
              <a:sym typeface="Georgia"/>
            </a:endParaRPr>
          </a:p>
          <a:p>
            <a:pPr marL="914400" lvl="0" indent="0" algn="l" rtl="0">
              <a:spcBef>
                <a:spcPts val="0"/>
              </a:spcBef>
              <a:spcAft>
                <a:spcPts val="0"/>
              </a:spcAft>
              <a:buNone/>
            </a:pPr>
            <a:endParaRPr dirty="0">
              <a:latin typeface="Georgia"/>
              <a:ea typeface="Georgia"/>
              <a:cs typeface="Georgia"/>
              <a:sym typeface="Georgia"/>
            </a:endParaRPr>
          </a:p>
        </p:txBody>
      </p:sp>
      <p:sp>
        <p:nvSpPr>
          <p:cNvPr id="239" name="Google Shape;239;gb53619bbac_0_154"/>
          <p:cNvSpPr txBox="1"/>
          <p:nvPr/>
        </p:nvSpPr>
        <p:spPr>
          <a:xfrm>
            <a:off x="145925" y="3219850"/>
            <a:ext cx="8821500" cy="3417000"/>
          </a:xfrm>
          <a:prstGeom prst="rect">
            <a:avLst/>
          </a:prstGeom>
          <a:noFill/>
          <a:ln>
            <a:noFill/>
          </a:ln>
        </p:spPr>
        <p:txBody>
          <a:bodyPr spcFirstLastPara="1" wrap="square" lIns="91425" tIns="91425" rIns="91425" bIns="91425" anchor="t" anchorCtr="0">
            <a:spAutoFit/>
          </a:bodyPr>
          <a:lstStyle/>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Keep in touch with as many students as we can</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Have at least one student liaison who was a scholarship winner each year on the board</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Invite students and recent graduates to NEWH networking events</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Reach out to student members to see if they’d like to help with outreach at their schools to                                  promote to applications</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chemeClr val="dk1"/>
                </a:solidFill>
                <a:latin typeface="Georgia"/>
                <a:ea typeface="Georgia"/>
                <a:cs typeface="Georgia"/>
                <a:sym typeface="Georgia"/>
              </a:rPr>
              <a:t>Remind them that student memberships are free and they get a free year of an associate membership once they graduate.</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Invite them to like the local chapter’s social media pages to stay informed of events and happenings</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Ask your winners to tell their NEWH story through video, interviews, or photos.</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Submit photos/video of scholarship awards or interview with students to NEWH Inc.</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Inviting them to join the emerging talent board on www.newh.org</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They can look for jobs on the NEWH career network</a:t>
            </a:r>
            <a:endParaRPr>
              <a:latin typeface="Georgia"/>
              <a:ea typeface="Georgia"/>
              <a:cs typeface="Georgia"/>
              <a:sym typeface="Georgia"/>
            </a:endParaRPr>
          </a:p>
          <a:p>
            <a:pPr marL="1371600" lvl="0" indent="0" algn="l" rtl="0">
              <a:spcBef>
                <a:spcPts val="0"/>
              </a:spcBef>
              <a:spcAft>
                <a:spcPts val="0"/>
              </a:spcAft>
              <a:buNone/>
            </a:pPr>
            <a:endParaRPr>
              <a:latin typeface="Georgia"/>
              <a:ea typeface="Georgia"/>
              <a:cs typeface="Georgia"/>
              <a:sym typeface="Georgia"/>
            </a:endParaRPr>
          </a:p>
          <a:p>
            <a:pPr marL="1371600" lvl="0" indent="0" algn="l" rtl="0">
              <a:spcBef>
                <a:spcPts val="0"/>
              </a:spcBef>
              <a:spcAft>
                <a:spcPts val="0"/>
              </a:spcAft>
              <a:buNone/>
            </a:pPr>
            <a:endParaRPr>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body" idx="1"/>
          </p:nvPr>
        </p:nvSpPr>
        <p:spPr>
          <a:xfrm>
            <a:off x="513749" y="2000775"/>
            <a:ext cx="8116500" cy="37416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460"/>
              </a:spcBef>
              <a:spcAft>
                <a:spcPts val="0"/>
              </a:spcAft>
              <a:buNone/>
            </a:pPr>
            <a:r>
              <a:rPr lang="en-US" sz="2200">
                <a:solidFill>
                  <a:srgbClr val="C86755"/>
                </a:solidFill>
              </a:rPr>
              <a:t>We thank you for all of your hard work to provide scholarships to well-deserved students.</a:t>
            </a:r>
            <a:endParaRPr sz="2200">
              <a:solidFill>
                <a:srgbClr val="C86755"/>
              </a:solidFill>
            </a:endParaRPr>
          </a:p>
          <a:p>
            <a:pPr marL="273050" marR="0" lvl="0" indent="-273050" algn="ctr" rtl="0">
              <a:lnSpc>
                <a:spcPct val="100000"/>
              </a:lnSpc>
              <a:spcBef>
                <a:spcPts val="460"/>
              </a:spcBef>
              <a:spcAft>
                <a:spcPts val="0"/>
              </a:spcAft>
              <a:buClr>
                <a:srgbClr val="99987F"/>
              </a:buClr>
              <a:buSzPts val="2185"/>
              <a:buFont typeface="Noto Sans Symbols"/>
              <a:buNone/>
            </a:pPr>
            <a:endParaRPr sz="2300" b="1" i="0" u="none">
              <a:solidFill>
                <a:schemeClr val="dk1"/>
              </a:solidFill>
              <a:latin typeface="Georgia"/>
              <a:ea typeface="Georgia"/>
              <a:cs typeface="Georgia"/>
              <a:sym typeface="Georgia"/>
            </a:endParaRPr>
          </a:p>
          <a:p>
            <a:pPr marL="273050" marR="0" lvl="0" indent="-273050" algn="ctr" rtl="0">
              <a:lnSpc>
                <a:spcPct val="100000"/>
              </a:lnSpc>
              <a:spcBef>
                <a:spcPts val="460"/>
              </a:spcBef>
              <a:spcAft>
                <a:spcPts val="0"/>
              </a:spcAft>
              <a:buClr>
                <a:srgbClr val="99987F"/>
              </a:buClr>
              <a:buSzPts val="2185"/>
              <a:buFont typeface="Noto Sans Symbols"/>
              <a:buNone/>
            </a:pPr>
            <a:br>
              <a:rPr lang="en-US" sz="2300" b="1" i="0" u="none">
                <a:solidFill>
                  <a:schemeClr val="dk1"/>
                </a:solidFill>
                <a:latin typeface="Georgia"/>
                <a:ea typeface="Georgia"/>
                <a:cs typeface="Georgia"/>
                <a:sym typeface="Georgia"/>
              </a:rPr>
            </a:br>
            <a:endParaRPr/>
          </a:p>
        </p:txBody>
      </p:sp>
      <p:sp>
        <p:nvSpPr>
          <p:cNvPr id="247" name="Google Shape;247;p28"/>
          <p:cNvSpPr txBox="1">
            <a:spLocks noGrp="1"/>
          </p:cNvSpPr>
          <p:nvPr>
            <p:ph type="title"/>
          </p:nvPr>
        </p:nvSpPr>
        <p:spPr>
          <a:xfrm>
            <a:off x="593375" y="811850"/>
            <a:ext cx="8229600" cy="9033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i="0" u="none">
                <a:solidFill>
                  <a:schemeClr val="dk2"/>
                </a:solidFill>
                <a:latin typeface="Georgia"/>
                <a:ea typeface="Georgia"/>
                <a:cs typeface="Georgia"/>
                <a:sym typeface="Georgia"/>
              </a:rPr>
              <a:t>Thank You for Serving!</a:t>
            </a:r>
            <a:endParaRPr sz="4200"/>
          </a:p>
        </p:txBody>
      </p:sp>
      <p:pic>
        <p:nvPicPr>
          <p:cNvPr id="248" name="Google Shape;248;p28" descr="http://www.stjoanhershey.org/uploads/4/1/5/5/41555705/7639657_orig.png"/>
          <p:cNvPicPr preferRelativeResize="0"/>
          <p:nvPr/>
        </p:nvPicPr>
        <p:blipFill rotWithShape="1">
          <a:blip r:embed="rId3">
            <a:alphaModFix/>
          </a:blip>
          <a:srcRect/>
          <a:stretch/>
        </p:blipFill>
        <p:spPr>
          <a:xfrm>
            <a:off x="661987" y="4396937"/>
            <a:ext cx="3062286" cy="19510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457200" y="1966912"/>
            <a:ext cx="8229600" cy="4619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99987F"/>
              </a:buClr>
              <a:buSzPts val="1710"/>
              <a:buFont typeface="Noto Sans Symbols"/>
              <a:buNone/>
            </a:pPr>
            <a:r>
              <a:rPr lang="en-US" sz="1500" dirty="0"/>
              <a:t>The role of the Scholarship Committee member is to assist the scholarship director with the review of applications and subsequent awarding of the scholarships to a deserving student. This is an awarding journey that brings such joy to those who find themselves in this role. </a:t>
            </a:r>
            <a:endParaRPr sz="1500" dirty="0"/>
          </a:p>
          <a:p>
            <a:pPr marL="0" marR="0" lvl="0" indent="0" algn="l" rtl="0">
              <a:lnSpc>
                <a:spcPct val="100000"/>
              </a:lnSpc>
              <a:spcBef>
                <a:spcPts val="360"/>
              </a:spcBef>
              <a:spcAft>
                <a:spcPts val="0"/>
              </a:spcAft>
              <a:buClr>
                <a:srgbClr val="99987F"/>
              </a:buClr>
              <a:buSzPts val="1710"/>
              <a:buFont typeface="Noto Sans Symbols"/>
              <a:buNone/>
            </a:pPr>
            <a:endParaRPr sz="1500" dirty="0"/>
          </a:p>
          <a:p>
            <a:pPr marL="0" marR="0" lvl="0" indent="0" algn="l" rtl="0">
              <a:lnSpc>
                <a:spcPct val="100000"/>
              </a:lnSpc>
              <a:spcBef>
                <a:spcPts val="360"/>
              </a:spcBef>
              <a:spcAft>
                <a:spcPts val="0"/>
              </a:spcAft>
              <a:buClr>
                <a:srgbClr val="99987F"/>
              </a:buClr>
              <a:buSzPts val="1710"/>
              <a:buFont typeface="Noto Sans Symbols"/>
              <a:buNone/>
            </a:pPr>
            <a:r>
              <a:rPr lang="en-US" sz="1500" dirty="0"/>
              <a:t>NEWH’s main goal as a non-profit is to provide students with the much-needed support and to support to the next generation of designers, culinary and hospitality management positions. This document will share some helpful tips to help accomplish the goals.</a:t>
            </a:r>
            <a:br>
              <a:rPr lang="en-US" sz="1500" b="0" i="0" u="none" strike="noStrike" cap="none" dirty="0">
                <a:solidFill>
                  <a:schemeClr val="dk1"/>
                </a:solidFill>
                <a:latin typeface="Georgia"/>
                <a:ea typeface="Georgia"/>
                <a:cs typeface="Georgia"/>
                <a:sym typeface="Georgia"/>
              </a:rPr>
            </a:br>
            <a:endParaRPr sz="1500" dirty="0"/>
          </a:p>
          <a:p>
            <a:pPr marL="0" marR="0" lvl="0" indent="0" algn="l" rtl="0">
              <a:lnSpc>
                <a:spcPct val="100000"/>
              </a:lnSpc>
              <a:spcBef>
                <a:spcPts val="360"/>
              </a:spcBef>
              <a:spcAft>
                <a:spcPts val="0"/>
              </a:spcAft>
              <a:buClr>
                <a:srgbClr val="99987F"/>
              </a:buClr>
              <a:buSzPts val="1710"/>
              <a:buFont typeface="Noto Sans Symbols"/>
              <a:buNone/>
            </a:pPr>
            <a:r>
              <a:rPr lang="en-US" sz="1500" dirty="0"/>
              <a:t>Each year, the local chapters will select a student or students that has a significant amount of need in terms of debt due to their schooling.  As a chapter, it is our job to determine this need and provide scholarships for local students. We use a rating system to provide a score to each of the applications and those with the highest scores receive the scholarships or move onto the next round of review by the chapter boards. </a:t>
            </a:r>
            <a:endParaRPr sz="1500" dirty="0"/>
          </a:p>
        </p:txBody>
      </p:sp>
      <p:sp>
        <p:nvSpPr>
          <p:cNvPr id="105" name="Google Shape;105;p4"/>
          <p:cNvSpPr txBox="1">
            <a:spLocks noGrp="1"/>
          </p:cNvSpPr>
          <p:nvPr>
            <p:ph type="title"/>
          </p:nvPr>
        </p:nvSpPr>
        <p:spPr>
          <a:xfrm>
            <a:off x="457200" y="630237"/>
            <a:ext cx="8229600"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2800" b="1"/>
              <a:t>The Scholarship Application Review Committee and the Process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3666038" y="1242888"/>
            <a:ext cx="6326436" cy="625686"/>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1800" b="1" dirty="0"/>
              <a:t>Example of Complete Application</a:t>
            </a:r>
            <a:endParaRPr sz="1800" dirty="0"/>
          </a:p>
        </p:txBody>
      </p:sp>
      <p:pic>
        <p:nvPicPr>
          <p:cNvPr id="121" name="Google Shape;121;p6"/>
          <p:cNvPicPr preferRelativeResize="0"/>
          <p:nvPr/>
        </p:nvPicPr>
        <p:blipFill>
          <a:blip r:embed="rId3">
            <a:alphaModFix/>
          </a:blip>
          <a:stretch>
            <a:fillRect/>
          </a:stretch>
        </p:blipFill>
        <p:spPr>
          <a:xfrm>
            <a:off x="3666038" y="1905143"/>
            <a:ext cx="1674447" cy="2101161"/>
          </a:xfrm>
          <a:prstGeom prst="rect">
            <a:avLst/>
          </a:prstGeom>
          <a:noFill/>
          <a:ln>
            <a:noFill/>
          </a:ln>
        </p:spPr>
      </p:pic>
      <p:pic>
        <p:nvPicPr>
          <p:cNvPr id="122" name="Google Shape;122;p6"/>
          <p:cNvPicPr preferRelativeResize="0"/>
          <p:nvPr/>
        </p:nvPicPr>
        <p:blipFill>
          <a:blip r:embed="rId4">
            <a:alphaModFix/>
          </a:blip>
          <a:stretch>
            <a:fillRect/>
          </a:stretch>
        </p:blipFill>
        <p:spPr>
          <a:xfrm>
            <a:off x="7150663" y="1899327"/>
            <a:ext cx="1674449" cy="2112790"/>
          </a:xfrm>
          <a:prstGeom prst="rect">
            <a:avLst/>
          </a:prstGeom>
          <a:noFill/>
          <a:ln>
            <a:noFill/>
          </a:ln>
        </p:spPr>
      </p:pic>
      <p:pic>
        <p:nvPicPr>
          <p:cNvPr id="123" name="Google Shape;123;p6"/>
          <p:cNvPicPr preferRelativeResize="0"/>
          <p:nvPr/>
        </p:nvPicPr>
        <p:blipFill>
          <a:blip r:embed="rId5">
            <a:alphaModFix/>
          </a:blip>
          <a:stretch>
            <a:fillRect/>
          </a:stretch>
        </p:blipFill>
        <p:spPr>
          <a:xfrm>
            <a:off x="3697933" y="4336714"/>
            <a:ext cx="1620776" cy="2101147"/>
          </a:xfrm>
          <a:prstGeom prst="rect">
            <a:avLst/>
          </a:prstGeom>
          <a:noFill/>
          <a:ln>
            <a:noFill/>
          </a:ln>
        </p:spPr>
      </p:pic>
      <p:pic>
        <p:nvPicPr>
          <p:cNvPr id="124" name="Google Shape;124;p6"/>
          <p:cNvPicPr preferRelativeResize="0"/>
          <p:nvPr/>
        </p:nvPicPr>
        <p:blipFill>
          <a:blip r:embed="rId6">
            <a:alphaModFix/>
          </a:blip>
          <a:stretch>
            <a:fillRect/>
          </a:stretch>
        </p:blipFill>
        <p:spPr>
          <a:xfrm>
            <a:off x="7182394" y="4368210"/>
            <a:ext cx="1642718" cy="2069652"/>
          </a:xfrm>
          <a:prstGeom prst="rect">
            <a:avLst/>
          </a:prstGeom>
          <a:noFill/>
          <a:ln w="9525" cap="flat" cmpd="sng">
            <a:solidFill>
              <a:srgbClr val="000000"/>
            </a:solidFill>
            <a:prstDash val="solid"/>
            <a:round/>
            <a:headEnd type="none" w="sm" len="sm"/>
            <a:tailEnd type="none" w="sm" len="sm"/>
          </a:ln>
        </p:spPr>
      </p:pic>
      <p:sp>
        <p:nvSpPr>
          <p:cNvPr id="125" name="Google Shape;125;p6"/>
          <p:cNvSpPr txBox="1">
            <a:spLocks noGrp="1"/>
          </p:cNvSpPr>
          <p:nvPr>
            <p:ph type="title"/>
          </p:nvPr>
        </p:nvSpPr>
        <p:spPr>
          <a:xfrm>
            <a:off x="3714118" y="4042307"/>
            <a:ext cx="1873200" cy="1611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1200" b="1"/>
              <a:t>Application (Pg. 1)</a:t>
            </a:r>
            <a:endParaRPr sz="1200"/>
          </a:p>
        </p:txBody>
      </p:sp>
      <p:sp>
        <p:nvSpPr>
          <p:cNvPr id="126" name="Google Shape;126;p6"/>
          <p:cNvSpPr txBox="1">
            <a:spLocks noGrp="1"/>
          </p:cNvSpPr>
          <p:nvPr>
            <p:ph type="title"/>
          </p:nvPr>
        </p:nvSpPr>
        <p:spPr>
          <a:xfrm>
            <a:off x="7285303" y="4053548"/>
            <a:ext cx="1590300" cy="1611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1200" b="1" dirty="0"/>
              <a:t>Financial Form</a:t>
            </a:r>
            <a:endParaRPr sz="1200" dirty="0"/>
          </a:p>
        </p:txBody>
      </p:sp>
      <p:sp>
        <p:nvSpPr>
          <p:cNvPr id="127" name="Google Shape;127;p6"/>
          <p:cNvSpPr txBox="1">
            <a:spLocks noGrp="1"/>
          </p:cNvSpPr>
          <p:nvPr>
            <p:ph type="title"/>
          </p:nvPr>
        </p:nvSpPr>
        <p:spPr>
          <a:xfrm>
            <a:off x="3714118" y="6496281"/>
            <a:ext cx="1526100" cy="1611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1200" b="1" dirty="0"/>
              <a:t>Official Transcript</a:t>
            </a:r>
            <a:endParaRPr sz="1200" dirty="0"/>
          </a:p>
        </p:txBody>
      </p:sp>
      <p:sp>
        <p:nvSpPr>
          <p:cNvPr id="128" name="Google Shape;128;p6"/>
          <p:cNvSpPr txBox="1">
            <a:spLocks noGrp="1"/>
          </p:cNvSpPr>
          <p:nvPr>
            <p:ph type="title"/>
          </p:nvPr>
        </p:nvSpPr>
        <p:spPr>
          <a:xfrm rot="-2669054">
            <a:off x="3795518" y="5363855"/>
            <a:ext cx="1649606" cy="185835"/>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2200" b="1" dirty="0">
                <a:solidFill>
                  <a:srgbClr val="C0C0C0"/>
                </a:solidFill>
              </a:rPr>
              <a:t>Example</a:t>
            </a:r>
            <a:endParaRPr sz="2200" dirty="0">
              <a:solidFill>
                <a:srgbClr val="C0C0C0"/>
              </a:solidFill>
            </a:endParaRPr>
          </a:p>
        </p:txBody>
      </p:sp>
      <p:sp>
        <p:nvSpPr>
          <p:cNvPr id="129" name="Google Shape;129;p6"/>
          <p:cNvSpPr txBox="1">
            <a:spLocks noGrp="1"/>
          </p:cNvSpPr>
          <p:nvPr>
            <p:ph type="title"/>
          </p:nvPr>
        </p:nvSpPr>
        <p:spPr>
          <a:xfrm rot="-2669054">
            <a:off x="7281073" y="5261481"/>
            <a:ext cx="1649606" cy="185835"/>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2200" b="1">
                <a:solidFill>
                  <a:srgbClr val="C0C0C0"/>
                </a:solidFill>
              </a:rPr>
              <a:t>Example</a:t>
            </a:r>
            <a:endParaRPr sz="2200">
              <a:solidFill>
                <a:srgbClr val="C0C0C0"/>
              </a:solidFill>
            </a:endParaRPr>
          </a:p>
        </p:txBody>
      </p:sp>
      <p:sp>
        <p:nvSpPr>
          <p:cNvPr id="130" name="Google Shape;130;p6"/>
          <p:cNvSpPr txBox="1">
            <a:spLocks noGrp="1"/>
          </p:cNvSpPr>
          <p:nvPr>
            <p:ph type="title"/>
          </p:nvPr>
        </p:nvSpPr>
        <p:spPr>
          <a:xfrm>
            <a:off x="7800989" y="6505378"/>
            <a:ext cx="915600" cy="1611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1200" b="1"/>
              <a:t>Essay</a:t>
            </a:r>
            <a:endParaRPr sz="1200"/>
          </a:p>
        </p:txBody>
      </p:sp>
      <p:sp>
        <p:nvSpPr>
          <p:cNvPr id="131" name="Google Shape;131;p6"/>
          <p:cNvSpPr txBox="1">
            <a:spLocks noGrp="1"/>
          </p:cNvSpPr>
          <p:nvPr>
            <p:ph type="title"/>
          </p:nvPr>
        </p:nvSpPr>
        <p:spPr>
          <a:xfrm>
            <a:off x="5361519" y="6269074"/>
            <a:ext cx="1873200" cy="4029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2800"/>
              <a:buFont typeface="Georgia"/>
              <a:buNone/>
            </a:pPr>
            <a:r>
              <a:rPr lang="en-US" sz="1200" b="1" dirty="0"/>
              <a:t>Reference Letters 1-3</a:t>
            </a:r>
            <a:endParaRPr sz="1200" dirty="0"/>
          </a:p>
        </p:txBody>
      </p:sp>
      <p:pic>
        <p:nvPicPr>
          <p:cNvPr id="132" name="Google Shape;132;p6"/>
          <p:cNvPicPr preferRelativeResize="0"/>
          <p:nvPr/>
        </p:nvPicPr>
        <p:blipFill>
          <a:blip r:embed="rId7">
            <a:alphaModFix/>
          </a:blip>
          <a:stretch>
            <a:fillRect/>
          </a:stretch>
        </p:blipFill>
        <p:spPr>
          <a:xfrm>
            <a:off x="5476790" y="4354394"/>
            <a:ext cx="1590333" cy="2083467"/>
          </a:xfrm>
          <a:prstGeom prst="rect">
            <a:avLst/>
          </a:prstGeom>
          <a:noFill/>
          <a:ln w="9525" cap="flat" cmpd="sng">
            <a:solidFill>
              <a:srgbClr val="000000"/>
            </a:solidFill>
            <a:prstDash val="solid"/>
            <a:round/>
            <a:headEnd type="none" w="sm" len="sm"/>
            <a:tailEnd type="none" w="sm" len="sm"/>
          </a:ln>
        </p:spPr>
      </p:pic>
      <p:sp>
        <p:nvSpPr>
          <p:cNvPr id="133" name="Google Shape;133;p6"/>
          <p:cNvSpPr txBox="1">
            <a:spLocks noGrp="1"/>
          </p:cNvSpPr>
          <p:nvPr>
            <p:ph type="title"/>
          </p:nvPr>
        </p:nvSpPr>
        <p:spPr>
          <a:xfrm rot="-2669054">
            <a:off x="5409464" y="5325802"/>
            <a:ext cx="1649606" cy="185835"/>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2200" b="1">
                <a:solidFill>
                  <a:srgbClr val="C0C0C0"/>
                </a:solidFill>
              </a:rPr>
              <a:t>Example</a:t>
            </a:r>
            <a:endParaRPr sz="2200">
              <a:solidFill>
                <a:srgbClr val="C0C0C0"/>
              </a:solidFill>
            </a:endParaRPr>
          </a:p>
        </p:txBody>
      </p:sp>
      <p:pic>
        <p:nvPicPr>
          <p:cNvPr id="134" name="Google Shape;134;p6"/>
          <p:cNvPicPr preferRelativeResize="0"/>
          <p:nvPr/>
        </p:nvPicPr>
        <p:blipFill>
          <a:blip r:embed="rId8">
            <a:alphaModFix/>
          </a:blip>
          <a:stretch>
            <a:fillRect/>
          </a:stretch>
        </p:blipFill>
        <p:spPr>
          <a:xfrm>
            <a:off x="5462705" y="1900403"/>
            <a:ext cx="1590428" cy="2122259"/>
          </a:xfrm>
          <a:prstGeom prst="rect">
            <a:avLst/>
          </a:prstGeom>
          <a:noFill/>
          <a:ln>
            <a:noFill/>
          </a:ln>
        </p:spPr>
      </p:pic>
      <p:sp>
        <p:nvSpPr>
          <p:cNvPr id="135" name="Google Shape;135;p6"/>
          <p:cNvSpPr txBox="1">
            <a:spLocks noGrp="1"/>
          </p:cNvSpPr>
          <p:nvPr>
            <p:ph type="title"/>
          </p:nvPr>
        </p:nvSpPr>
        <p:spPr>
          <a:xfrm>
            <a:off x="5581462" y="4038722"/>
            <a:ext cx="1873200" cy="1611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1200" b="1"/>
              <a:t>Application (Pg. 2)</a:t>
            </a:r>
            <a:endParaRPr sz="1200"/>
          </a:p>
        </p:txBody>
      </p:sp>
      <p:pic>
        <p:nvPicPr>
          <p:cNvPr id="136" name="Google Shape;136;p6"/>
          <p:cNvPicPr preferRelativeResize="0"/>
          <p:nvPr/>
        </p:nvPicPr>
        <p:blipFill>
          <a:blip r:embed="rId9">
            <a:alphaModFix/>
          </a:blip>
          <a:stretch>
            <a:fillRect/>
          </a:stretch>
        </p:blipFill>
        <p:spPr>
          <a:xfrm>
            <a:off x="7234719" y="2203596"/>
            <a:ext cx="1526101" cy="1741273"/>
          </a:xfrm>
          <a:prstGeom prst="rect">
            <a:avLst/>
          </a:prstGeom>
          <a:noFill/>
          <a:ln>
            <a:noFill/>
          </a:ln>
        </p:spPr>
      </p:pic>
      <p:sp>
        <p:nvSpPr>
          <p:cNvPr id="137" name="Google Shape;137;p6"/>
          <p:cNvSpPr txBox="1">
            <a:spLocks noGrp="1"/>
          </p:cNvSpPr>
          <p:nvPr>
            <p:ph type="title"/>
          </p:nvPr>
        </p:nvSpPr>
        <p:spPr>
          <a:xfrm rot="-2669054">
            <a:off x="7205233" y="2838693"/>
            <a:ext cx="1649606" cy="185835"/>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2200" b="1">
                <a:solidFill>
                  <a:srgbClr val="C0C0C0"/>
                </a:solidFill>
              </a:rPr>
              <a:t>Example</a:t>
            </a:r>
            <a:endParaRPr sz="2200">
              <a:solidFill>
                <a:srgbClr val="C0C0C0"/>
              </a:solidFill>
            </a:endParaRPr>
          </a:p>
        </p:txBody>
      </p:sp>
      <p:sp>
        <p:nvSpPr>
          <p:cNvPr id="2" name="Google Shape;105;p4">
            <a:extLst>
              <a:ext uri="{FF2B5EF4-FFF2-40B4-BE49-F238E27FC236}">
                <a16:creationId xmlns:a16="http://schemas.microsoft.com/office/drawing/2014/main" id="{E46873FF-1F66-B708-4EF7-49C8C7703EEE}"/>
              </a:ext>
            </a:extLst>
          </p:cNvPr>
          <p:cNvSpPr txBox="1">
            <a:spLocks/>
          </p:cNvSpPr>
          <p:nvPr/>
        </p:nvSpPr>
        <p:spPr>
          <a:xfrm>
            <a:off x="283666" y="250620"/>
            <a:ext cx="8229600" cy="1143000"/>
          </a:xfrm>
          <a:prstGeom prst="rect">
            <a:avLst/>
          </a:prstGeom>
          <a:noFill/>
          <a:ln>
            <a:noFill/>
          </a:ln>
        </p:spPr>
        <p:txBody>
          <a:bodyPr spcFirstLastPara="1" wrap="square" lIns="0" tIns="4570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chemeClr val="dk2"/>
                </a:solidFill>
                <a:latin typeface="Calibri"/>
                <a:ea typeface="Calibri"/>
                <a:cs typeface="Calibri"/>
                <a:sym typeface="Calibri"/>
              </a:defRPr>
            </a:lvl9pPr>
          </a:lstStyle>
          <a:p>
            <a:pPr>
              <a:buClr>
                <a:schemeClr val="dk2"/>
              </a:buClr>
              <a:buSzPts val="2800"/>
              <a:buFont typeface="Georgia"/>
              <a:buNone/>
            </a:pPr>
            <a:r>
              <a:rPr lang="en-US" sz="2800" b="1" dirty="0"/>
              <a:t>Getting Organized and Setting Expectations</a:t>
            </a:r>
            <a:endParaRPr lang="en-US" dirty="0"/>
          </a:p>
        </p:txBody>
      </p:sp>
      <p:sp>
        <p:nvSpPr>
          <p:cNvPr id="104" name="Google Shape;104;p4">
            <a:extLst>
              <a:ext uri="{FF2B5EF4-FFF2-40B4-BE49-F238E27FC236}">
                <a16:creationId xmlns:a16="http://schemas.microsoft.com/office/drawing/2014/main" id="{3C0B849C-FA26-F8CB-8D08-4FFB9F14DB06}"/>
              </a:ext>
            </a:extLst>
          </p:cNvPr>
          <p:cNvSpPr txBox="1">
            <a:spLocks noGrp="1"/>
          </p:cNvSpPr>
          <p:nvPr>
            <p:ph type="body" idx="1"/>
          </p:nvPr>
        </p:nvSpPr>
        <p:spPr>
          <a:xfrm>
            <a:off x="457200" y="1966912"/>
            <a:ext cx="2545976" cy="12598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99987F"/>
              </a:buClr>
              <a:buSzPts val="1710"/>
              <a:buFont typeface="Noto Sans Symbols"/>
              <a:buNone/>
            </a:pPr>
            <a:r>
              <a:rPr lang="en-US" sz="1500" dirty="0"/>
              <a:t>In a short period of time, the scholarship director will begin to receive scholarship applications in a variety of formats. It is very important to be organized ahead of time since there are a lot of moving pieces. Some applicants will have all their required materials in one email, while others you will need to change them.</a:t>
            </a:r>
            <a:endParaRPr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506A4D75-3C6E-C9EB-BA56-9C1E8CCF8FEE}"/>
            </a:ext>
          </a:extLst>
        </p:cNvPr>
        <p:cNvGrpSpPr/>
        <p:nvPr/>
      </p:nvGrpSpPr>
      <p:grpSpPr>
        <a:xfrm>
          <a:off x="0" y="0"/>
          <a:ext cx="0" cy="0"/>
          <a:chOff x="0" y="0"/>
          <a:chExt cx="0" cy="0"/>
        </a:xfrm>
      </p:grpSpPr>
      <p:sp>
        <p:nvSpPr>
          <p:cNvPr id="105" name="Google Shape;105;p4">
            <a:extLst>
              <a:ext uri="{FF2B5EF4-FFF2-40B4-BE49-F238E27FC236}">
                <a16:creationId xmlns:a16="http://schemas.microsoft.com/office/drawing/2014/main" id="{189963EF-6481-D5C2-19DC-65BEEF1BE377}"/>
              </a:ext>
            </a:extLst>
          </p:cNvPr>
          <p:cNvSpPr txBox="1">
            <a:spLocks noGrp="1"/>
          </p:cNvSpPr>
          <p:nvPr>
            <p:ph type="title"/>
          </p:nvPr>
        </p:nvSpPr>
        <p:spPr>
          <a:xfrm>
            <a:off x="457200" y="630237"/>
            <a:ext cx="8229600"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2800"/>
              <a:buFont typeface="Georgia"/>
              <a:buNone/>
            </a:pPr>
            <a:r>
              <a:rPr lang="en-US" sz="2800" b="1" dirty="0"/>
              <a:t>Making a list and checking it twice.</a:t>
            </a:r>
            <a:endParaRPr dirty="0"/>
          </a:p>
        </p:txBody>
      </p:sp>
      <p:sp>
        <p:nvSpPr>
          <p:cNvPr id="4" name="AutoShape 2">
            <a:extLst>
              <a:ext uri="{FF2B5EF4-FFF2-40B4-BE49-F238E27FC236}">
                <a16:creationId xmlns:a16="http://schemas.microsoft.com/office/drawing/2014/main" id="{EDB59BEB-FC32-BBFF-F236-FA1E6D6B2D3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3EBE4FE-1F39-966B-866B-51C40309C881}"/>
              </a:ext>
            </a:extLst>
          </p:cNvPr>
          <p:cNvPicPr>
            <a:picLocks noChangeAspect="1"/>
          </p:cNvPicPr>
          <p:nvPr/>
        </p:nvPicPr>
        <p:blipFill>
          <a:blip r:embed="rId3"/>
          <a:stretch>
            <a:fillRect/>
          </a:stretch>
        </p:blipFill>
        <p:spPr>
          <a:xfrm>
            <a:off x="5920821" y="3342647"/>
            <a:ext cx="3084283" cy="2525217"/>
          </a:xfrm>
          <a:prstGeom prst="rect">
            <a:avLst/>
          </a:prstGeom>
        </p:spPr>
      </p:pic>
      <p:pic>
        <p:nvPicPr>
          <p:cNvPr id="8" name="Picture 7">
            <a:extLst>
              <a:ext uri="{FF2B5EF4-FFF2-40B4-BE49-F238E27FC236}">
                <a16:creationId xmlns:a16="http://schemas.microsoft.com/office/drawing/2014/main" id="{732D0122-298D-212A-0C25-8F4C110CCF4A}"/>
              </a:ext>
            </a:extLst>
          </p:cNvPr>
          <p:cNvPicPr>
            <a:picLocks noChangeAspect="1"/>
          </p:cNvPicPr>
          <p:nvPr/>
        </p:nvPicPr>
        <p:blipFill>
          <a:blip r:embed="rId4"/>
          <a:stretch>
            <a:fillRect/>
          </a:stretch>
        </p:blipFill>
        <p:spPr>
          <a:xfrm>
            <a:off x="309813" y="3276600"/>
            <a:ext cx="5611008" cy="2800741"/>
          </a:xfrm>
          <a:prstGeom prst="rect">
            <a:avLst/>
          </a:prstGeom>
        </p:spPr>
      </p:pic>
      <p:sp>
        <p:nvSpPr>
          <p:cNvPr id="9" name="Google Shape;104;p4">
            <a:extLst>
              <a:ext uri="{FF2B5EF4-FFF2-40B4-BE49-F238E27FC236}">
                <a16:creationId xmlns:a16="http://schemas.microsoft.com/office/drawing/2014/main" id="{C9F64E5F-FF5D-BAFC-5287-ACE54059202A}"/>
              </a:ext>
            </a:extLst>
          </p:cNvPr>
          <p:cNvSpPr txBox="1">
            <a:spLocks noGrp="1"/>
          </p:cNvSpPr>
          <p:nvPr>
            <p:ph type="body" idx="1"/>
          </p:nvPr>
        </p:nvSpPr>
        <p:spPr>
          <a:xfrm>
            <a:off x="457200" y="1839284"/>
            <a:ext cx="7841848" cy="12598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99987F"/>
              </a:buClr>
              <a:buSzPts val="1710"/>
              <a:buFont typeface="Noto Sans Symbols"/>
              <a:buNone/>
            </a:pPr>
            <a:r>
              <a:rPr lang="en-US" sz="1500" dirty="0"/>
              <a:t>TIP:  Don’t wait until the last minute to confirm if a student has sent all of the required items. Sometimes they don’t know that their professor didn’t send a recommendation letter, or their transcripts and it can take a lot of time to gather it. We don’t want them to lose out on the opportunity. Follow up early and often.</a:t>
            </a:r>
            <a:endParaRPr sz="1500" dirty="0"/>
          </a:p>
        </p:txBody>
      </p:sp>
    </p:spTree>
    <p:extLst>
      <p:ext uri="{BB962C8B-B14F-4D97-AF65-F5344CB8AC3E}">
        <p14:creationId xmlns:p14="http://schemas.microsoft.com/office/powerpoint/2010/main" val="190236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322262" y="827087"/>
            <a:ext cx="8534400" cy="758825"/>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a:latin typeface="Georgia"/>
                <a:ea typeface="Georgia"/>
                <a:cs typeface="Georgia"/>
                <a:sym typeface="Georgia"/>
              </a:rPr>
              <a:t>Application Review Process</a:t>
            </a:r>
            <a:endParaRPr sz="2800"/>
          </a:p>
        </p:txBody>
      </p:sp>
      <p:sp>
        <p:nvSpPr>
          <p:cNvPr id="113" name="Google Shape;113;p5"/>
          <p:cNvSpPr txBox="1"/>
          <p:nvPr/>
        </p:nvSpPr>
        <p:spPr>
          <a:xfrm>
            <a:off x="1059225" y="1894225"/>
            <a:ext cx="74691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Georgia"/>
                <a:ea typeface="Georgia"/>
                <a:cs typeface="Georgia"/>
                <a:sym typeface="Georgia"/>
              </a:rPr>
              <a:t>Each committee member to review a portion of the applications and review them based on the rating system.</a:t>
            </a:r>
            <a:endParaRPr>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0" lvl="0" indent="0" algn="l" rtl="0">
              <a:spcBef>
                <a:spcPts val="0"/>
              </a:spcBef>
              <a:spcAft>
                <a:spcPts val="0"/>
              </a:spcAft>
              <a:buNone/>
            </a:pPr>
            <a:r>
              <a:rPr lang="en-US">
                <a:latin typeface="Georgia"/>
                <a:ea typeface="Georgia"/>
                <a:cs typeface="Georgia"/>
                <a:sym typeface="Georgia"/>
              </a:rPr>
              <a:t>Within the reviewer’s folder, you should be provide the following information, (also available on NEWH.org) to help with review:</a:t>
            </a:r>
            <a:endParaRPr>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Excel grading rubric of all their students they are reviewing. </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Applications FAQ’s</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Sample Scholarship Application Evaluation Form</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Scoring Tips for reviewers</a:t>
            </a:r>
            <a:endParaRPr>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b53619bbac_0_23"/>
          <p:cNvSpPr txBox="1">
            <a:spLocks noGrp="1"/>
          </p:cNvSpPr>
          <p:nvPr>
            <p:ph type="title"/>
          </p:nvPr>
        </p:nvSpPr>
        <p:spPr>
          <a:xfrm>
            <a:off x="340300" y="842950"/>
            <a:ext cx="8534400" cy="758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a:t>Reviewing the Applications</a:t>
            </a:r>
            <a:endParaRPr sz="2800"/>
          </a:p>
        </p:txBody>
      </p:sp>
      <p:sp>
        <p:nvSpPr>
          <p:cNvPr id="145" name="Google Shape;145;gb53619bbac_0_23"/>
          <p:cNvSpPr txBox="1"/>
          <p:nvPr/>
        </p:nvSpPr>
        <p:spPr>
          <a:xfrm>
            <a:off x="804050" y="2190400"/>
            <a:ext cx="8203500" cy="3201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00000"/>
              </a:buClr>
              <a:buSzPts val="1400"/>
              <a:buFont typeface="Georgia"/>
              <a:buChar char="●"/>
            </a:pPr>
            <a:r>
              <a:rPr lang="en-US">
                <a:latin typeface="Georgia"/>
                <a:ea typeface="Georgia"/>
                <a:cs typeface="Georgia"/>
                <a:sym typeface="Georgia"/>
              </a:rPr>
              <a:t>GPA Lower than a 3.0</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US">
                <a:latin typeface="Georgia"/>
                <a:ea typeface="Georgia"/>
                <a:cs typeface="Georgia"/>
                <a:sym typeface="Georgia"/>
              </a:rPr>
              <a:t>Does not have student loan debt or financial need</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US">
                <a:latin typeface="Georgia"/>
                <a:ea typeface="Georgia"/>
                <a:cs typeface="Georgia"/>
                <a:sym typeface="Georgia"/>
              </a:rPr>
              <a:t>Not actively enrolled in a qualified program</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US">
                <a:latin typeface="Georgia"/>
                <a:ea typeface="Georgia"/>
                <a:cs typeface="Georgia"/>
                <a:sym typeface="Georgia"/>
              </a:rPr>
              <a:t>Not a hospitality focused major, or they do not plan to go into the hospitality industry. For example, if they want to focus on residential design, etc.</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US">
                <a:latin typeface="Georgia"/>
                <a:ea typeface="Georgia"/>
                <a:cs typeface="Georgia"/>
                <a:sym typeface="Georgia"/>
              </a:rPr>
              <a:t>We have not received their transcripts</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US">
                <a:latin typeface="Georgia"/>
                <a:ea typeface="Georgia"/>
                <a:cs typeface="Georgia"/>
                <a:sym typeface="Georgia"/>
              </a:rPr>
              <a:t>Application is missing information </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US">
                <a:latin typeface="Georgia"/>
                <a:ea typeface="Georgia"/>
                <a:cs typeface="Georgia"/>
                <a:sym typeface="Georgia"/>
              </a:rPr>
              <a:t>Application not received on time.</a:t>
            </a:r>
            <a:endParaRPr>
              <a:latin typeface="Georgia"/>
              <a:ea typeface="Georgia"/>
              <a:cs typeface="Georgia"/>
              <a:sym typeface="Georgia"/>
            </a:endParaRPr>
          </a:p>
        </p:txBody>
      </p:sp>
      <p:sp>
        <p:nvSpPr>
          <p:cNvPr id="146" name="Google Shape;146;gb53619bbac_0_23"/>
          <p:cNvSpPr txBox="1"/>
          <p:nvPr/>
        </p:nvSpPr>
        <p:spPr>
          <a:xfrm>
            <a:off x="411300" y="5555825"/>
            <a:ext cx="971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2"/>
                </a:solidFill>
                <a:latin typeface="Georgia"/>
                <a:ea typeface="Georgia"/>
                <a:cs typeface="Georgia"/>
                <a:sym typeface="Georgia"/>
              </a:rPr>
              <a:t>Do not be afraid to eliminate a candidate if they do not meet the qualifications.</a:t>
            </a:r>
            <a:endParaRPr b="1">
              <a:solidFill>
                <a:schemeClr val="dk2"/>
              </a:solidFill>
              <a:latin typeface="Georgia"/>
              <a:ea typeface="Georgia"/>
              <a:cs typeface="Georgia"/>
              <a:sym typeface="Georgia"/>
            </a:endParaRPr>
          </a:p>
        </p:txBody>
      </p:sp>
      <p:sp>
        <p:nvSpPr>
          <p:cNvPr id="147" name="Google Shape;147;gb53619bbac_0_23"/>
          <p:cNvSpPr txBox="1">
            <a:spLocks noGrp="1"/>
          </p:cNvSpPr>
          <p:nvPr>
            <p:ph type="title"/>
          </p:nvPr>
        </p:nvSpPr>
        <p:spPr>
          <a:xfrm>
            <a:off x="411300" y="1904650"/>
            <a:ext cx="1954800" cy="2382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1700" b="1"/>
              <a:t>Disqualifications</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b53619bbac_0_54"/>
          <p:cNvSpPr txBox="1">
            <a:spLocks noGrp="1"/>
          </p:cNvSpPr>
          <p:nvPr>
            <p:ph type="title"/>
          </p:nvPr>
        </p:nvSpPr>
        <p:spPr>
          <a:xfrm>
            <a:off x="340300" y="842950"/>
            <a:ext cx="8534400" cy="758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a:t>Reviewing the Applications</a:t>
            </a:r>
            <a:endParaRPr sz="2800"/>
          </a:p>
        </p:txBody>
      </p:sp>
      <p:sp>
        <p:nvSpPr>
          <p:cNvPr id="155" name="Google Shape;155;gb53619bbac_0_54"/>
          <p:cNvSpPr txBox="1"/>
          <p:nvPr/>
        </p:nvSpPr>
        <p:spPr>
          <a:xfrm>
            <a:off x="463300" y="2403575"/>
            <a:ext cx="8288400" cy="2770500"/>
          </a:xfrm>
          <a:prstGeom prst="rect">
            <a:avLst/>
          </a:prstGeom>
          <a:noFill/>
          <a:ln>
            <a:noFill/>
          </a:ln>
        </p:spPr>
        <p:txBody>
          <a:bodyPr spcFirstLastPara="1" wrap="square" lIns="91425" tIns="91425" rIns="91425" bIns="91425" anchor="t" anchorCtr="0">
            <a:spAutoFit/>
          </a:bodyPr>
          <a:lstStyle/>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ACTIVELY ENROLLED:  Actively enrolled student: 2-year program freshman/first year and above, 4-year+ program sophomore/second year and above, or graduate level (college or certificate program must be accredited)</a:t>
            </a:r>
            <a:endParaRPr>
              <a:latin typeface="Georgia"/>
              <a:ea typeface="Georgia"/>
              <a:cs typeface="Georgia"/>
              <a:sym typeface="Georgia"/>
            </a:endParaRPr>
          </a:p>
          <a:p>
            <a:pPr marL="914400" lvl="0" indent="0" algn="l" rtl="0">
              <a:spcBef>
                <a:spcPts val="0"/>
              </a:spcBef>
              <a:spcAft>
                <a:spcPts val="0"/>
              </a:spcAft>
              <a:buNone/>
            </a:pP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If a student wins the award close to their graduation date and does not have a semester to assign the scholarship to, then the student can check with their school for paybacks.</a:t>
            </a:r>
            <a:endParaRPr>
              <a:latin typeface="Georgia"/>
              <a:ea typeface="Georgia"/>
              <a:cs typeface="Georgia"/>
              <a:sym typeface="Georgia"/>
            </a:endParaRPr>
          </a:p>
          <a:p>
            <a:pPr marL="914400" lvl="0" indent="0" algn="l" rtl="0">
              <a:spcBef>
                <a:spcPts val="0"/>
              </a:spcBef>
              <a:spcAft>
                <a:spcPts val="0"/>
              </a:spcAft>
              <a:buNone/>
            </a:pP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3.0 GPA (cumulative) overall “B” average or grade percentage of 83% - 86% equivalent</a:t>
            </a:r>
            <a:endParaRPr>
              <a:latin typeface="Georgia"/>
              <a:ea typeface="Georgia"/>
              <a:cs typeface="Georgia"/>
              <a:sym typeface="Georgia"/>
            </a:endParaRPr>
          </a:p>
          <a:p>
            <a:pPr marL="914400" lvl="0" indent="0" algn="l" rtl="0">
              <a:spcBef>
                <a:spcPts val="0"/>
              </a:spcBef>
              <a:spcAft>
                <a:spcPts val="0"/>
              </a:spcAft>
              <a:buNone/>
            </a:pP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FINANCIAL DEBT:  Must have significant debt to income ratio and display financial need through college for past/current/upcoming tuition or program. The scholarship can also be applied to approved books/supplies</a:t>
            </a:r>
            <a:endParaRPr>
              <a:latin typeface="Georgia"/>
              <a:ea typeface="Georgia"/>
              <a:cs typeface="Georgia"/>
              <a:sym typeface="Georgia"/>
            </a:endParaRPr>
          </a:p>
        </p:txBody>
      </p:sp>
      <p:sp>
        <p:nvSpPr>
          <p:cNvPr id="156" name="Google Shape;156;gb53619bbac_0_54"/>
          <p:cNvSpPr txBox="1">
            <a:spLocks noGrp="1"/>
          </p:cNvSpPr>
          <p:nvPr>
            <p:ph type="title"/>
          </p:nvPr>
        </p:nvSpPr>
        <p:spPr>
          <a:xfrm>
            <a:off x="442250" y="2049400"/>
            <a:ext cx="1954800" cy="2382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1700" b="1"/>
              <a:t>Qualifications</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b53619bbac_0_64"/>
          <p:cNvSpPr txBox="1">
            <a:spLocks noGrp="1"/>
          </p:cNvSpPr>
          <p:nvPr>
            <p:ph type="title"/>
          </p:nvPr>
        </p:nvSpPr>
        <p:spPr>
          <a:xfrm>
            <a:off x="340300" y="842950"/>
            <a:ext cx="8534400" cy="758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a:t>What is Financial Need?</a:t>
            </a:r>
            <a:endParaRPr sz="2800"/>
          </a:p>
        </p:txBody>
      </p:sp>
      <p:sp>
        <p:nvSpPr>
          <p:cNvPr id="164" name="Google Shape;164;gb53619bbac_0_64"/>
          <p:cNvSpPr txBox="1"/>
          <p:nvPr/>
        </p:nvSpPr>
        <p:spPr>
          <a:xfrm>
            <a:off x="340300" y="1777325"/>
            <a:ext cx="82884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Georgia"/>
                <a:ea typeface="Georgia"/>
                <a:cs typeface="Georgia"/>
                <a:sym typeface="Georgia"/>
              </a:rPr>
              <a:t>Financial need is a term to describe debt, or a hard time in gathering funds for school. When reviewing applications, those with high student loans should be considered the most qualified to receive the award. </a:t>
            </a:r>
            <a:endParaRPr dirty="0">
              <a:latin typeface="Georgia"/>
              <a:ea typeface="Georgia"/>
              <a:cs typeface="Georgia"/>
              <a:sym typeface="Georgia"/>
            </a:endParaRPr>
          </a:p>
          <a:p>
            <a:pPr marL="0" lvl="0" indent="0" algn="l" rtl="0">
              <a:spcBef>
                <a:spcPts val="0"/>
              </a:spcBef>
              <a:spcAft>
                <a:spcPts val="0"/>
              </a:spcAft>
              <a:buNone/>
            </a:pPr>
            <a:endParaRPr dirty="0">
              <a:latin typeface="Georgia"/>
              <a:ea typeface="Georgia"/>
              <a:cs typeface="Georgia"/>
              <a:sym typeface="Georgia"/>
            </a:endParaRPr>
          </a:p>
          <a:p>
            <a:pPr marL="0" lvl="0" indent="0" algn="l" rtl="0">
              <a:spcBef>
                <a:spcPts val="0"/>
              </a:spcBef>
              <a:spcAft>
                <a:spcPts val="0"/>
              </a:spcAft>
              <a:buNone/>
            </a:pPr>
            <a:r>
              <a:rPr lang="en-US" b="1" dirty="0">
                <a:latin typeface="Georgia"/>
                <a:ea typeface="Georgia"/>
                <a:cs typeface="Georgia"/>
                <a:sym typeface="Georgia"/>
              </a:rPr>
              <a:t>Examples of students that WOULD NOT have a financial need:</a:t>
            </a:r>
            <a:endParaRPr b="1" dirty="0">
              <a:latin typeface="Georgia"/>
              <a:ea typeface="Georgia"/>
              <a:cs typeface="Georgia"/>
              <a:sym typeface="Georgia"/>
            </a:endParaRPr>
          </a:p>
          <a:p>
            <a:pPr marL="0" lvl="0" indent="0" algn="l" rtl="0">
              <a:spcBef>
                <a:spcPts val="0"/>
              </a:spcBef>
              <a:spcAft>
                <a:spcPts val="0"/>
              </a:spcAft>
              <a:buNone/>
            </a:pPr>
            <a:endParaRPr b="1" dirty="0">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dirty="0">
                <a:latin typeface="Georgia"/>
                <a:ea typeface="Georgia"/>
                <a:cs typeface="Georgia"/>
                <a:sym typeface="Georgia"/>
              </a:rPr>
              <a:t>Owns multiple homes, with high salary and savings</a:t>
            </a:r>
            <a:endParaRPr dirty="0">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dirty="0">
                <a:latin typeface="Georgia"/>
                <a:ea typeface="Georgia"/>
                <a:cs typeface="Georgia"/>
                <a:sym typeface="Georgia"/>
              </a:rPr>
              <a:t>Their family is paying for the majority of their school tuition and living expenses but </a:t>
            </a:r>
            <a:r>
              <a:rPr lang="en-US" u="sng" dirty="0">
                <a:latin typeface="Georgia"/>
                <a:ea typeface="Georgia"/>
                <a:cs typeface="Georgia"/>
                <a:sym typeface="Georgia"/>
              </a:rPr>
              <a:t>does not</a:t>
            </a:r>
            <a:r>
              <a:rPr lang="en-US" dirty="0">
                <a:latin typeface="Georgia"/>
                <a:ea typeface="Georgia"/>
                <a:cs typeface="Georgia"/>
                <a:sym typeface="Georgia"/>
              </a:rPr>
              <a:t> have to pay their family back.</a:t>
            </a:r>
            <a:endParaRPr dirty="0">
              <a:latin typeface="Georgia"/>
              <a:ea typeface="Georgia"/>
              <a:cs typeface="Georgia"/>
              <a:sym typeface="Georgia"/>
            </a:endParaRPr>
          </a:p>
          <a:p>
            <a:pPr marL="914400" lvl="0" indent="0" algn="l" rtl="0">
              <a:spcBef>
                <a:spcPts val="0"/>
              </a:spcBef>
              <a:spcAft>
                <a:spcPts val="0"/>
              </a:spcAft>
              <a:buNone/>
            </a:pPr>
            <a:endParaRPr dirty="0">
              <a:latin typeface="Georgia"/>
              <a:ea typeface="Georgia"/>
              <a:cs typeface="Georgia"/>
              <a:sym typeface="Georgia"/>
            </a:endParaRPr>
          </a:p>
          <a:p>
            <a:pPr marL="914400" lvl="0" indent="0" algn="l" rtl="0">
              <a:spcBef>
                <a:spcPts val="0"/>
              </a:spcBef>
              <a:spcAft>
                <a:spcPts val="0"/>
              </a:spcAft>
              <a:buNone/>
            </a:pPr>
            <a:endParaRPr dirty="0">
              <a:latin typeface="Georgia"/>
              <a:ea typeface="Georgia"/>
              <a:cs typeface="Georgia"/>
              <a:sym typeface="Georgia"/>
            </a:endParaRPr>
          </a:p>
          <a:p>
            <a:pPr marL="0" lvl="0" indent="0" algn="l" rtl="0">
              <a:spcBef>
                <a:spcPts val="0"/>
              </a:spcBef>
              <a:spcAft>
                <a:spcPts val="0"/>
              </a:spcAft>
              <a:buNone/>
            </a:pPr>
            <a:r>
              <a:rPr lang="en-US" b="1" dirty="0">
                <a:latin typeface="Georgia"/>
                <a:ea typeface="Georgia"/>
                <a:cs typeface="Georgia"/>
                <a:sym typeface="Georgia"/>
              </a:rPr>
              <a:t>Examples of students that WOULD have financial need:</a:t>
            </a:r>
            <a:endParaRPr b="1" dirty="0">
              <a:latin typeface="Georgia"/>
              <a:ea typeface="Georgia"/>
              <a:cs typeface="Georgia"/>
              <a:sym typeface="Georgia"/>
            </a:endParaRPr>
          </a:p>
          <a:p>
            <a:pPr marL="0" lvl="0" indent="0" algn="l" rtl="0">
              <a:spcBef>
                <a:spcPts val="0"/>
              </a:spcBef>
              <a:spcAft>
                <a:spcPts val="0"/>
              </a:spcAft>
              <a:buNone/>
            </a:pPr>
            <a:endParaRPr b="1" dirty="0">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dirty="0">
                <a:latin typeface="Georgia"/>
                <a:ea typeface="Georgia"/>
                <a:cs typeface="Georgia"/>
                <a:sym typeface="Georgia"/>
              </a:rPr>
              <a:t>Student works a full-time job to save and pay for tuition each semester</a:t>
            </a:r>
            <a:endParaRPr dirty="0">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dirty="0">
                <a:latin typeface="Georgia"/>
                <a:ea typeface="Georgia"/>
                <a:cs typeface="Georgia"/>
                <a:sym typeface="Georgia"/>
              </a:rPr>
              <a:t>Student’s parents gave them a loan for school that they must pay them back</a:t>
            </a:r>
            <a:endParaRPr dirty="0">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dirty="0">
                <a:latin typeface="Georgia"/>
                <a:ea typeface="Georgia"/>
                <a:cs typeface="Georgia"/>
                <a:sym typeface="Georgia"/>
              </a:rPr>
              <a:t>Student had to take out all student loans because parents could not afford to pay for their college</a:t>
            </a:r>
            <a:endParaRPr dirty="0">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dirty="0">
                <a:latin typeface="Georgia"/>
                <a:ea typeface="Georgia"/>
                <a:cs typeface="Georgia"/>
                <a:sym typeface="Georgia"/>
              </a:rPr>
              <a:t>Student has struggled financially throughout the years to support themselves and or family</a:t>
            </a:r>
            <a:endParaRPr dirty="0">
              <a:latin typeface="Georgia"/>
              <a:ea typeface="Georgia"/>
              <a:cs typeface="Georgia"/>
              <a:sym typeface="Georgia"/>
            </a:endParaRPr>
          </a:p>
          <a:p>
            <a:pPr marL="914400" lvl="0" indent="0" algn="l" rtl="0">
              <a:spcBef>
                <a:spcPts val="0"/>
              </a:spcBef>
              <a:spcAft>
                <a:spcPts val="0"/>
              </a:spcAft>
              <a:buNone/>
            </a:pPr>
            <a:endParaRPr dirty="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b53619bbac_0_73"/>
          <p:cNvSpPr txBox="1">
            <a:spLocks noGrp="1"/>
          </p:cNvSpPr>
          <p:nvPr>
            <p:ph type="title"/>
          </p:nvPr>
        </p:nvSpPr>
        <p:spPr>
          <a:xfrm>
            <a:off x="340300" y="842950"/>
            <a:ext cx="8534400" cy="758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600"/>
              <a:buFont typeface="Georgia"/>
              <a:buNone/>
            </a:pPr>
            <a:r>
              <a:rPr lang="en-US" sz="2800" b="1"/>
              <a:t>Ask Questions of the Applicant</a:t>
            </a:r>
            <a:endParaRPr sz="2800"/>
          </a:p>
        </p:txBody>
      </p:sp>
      <p:sp>
        <p:nvSpPr>
          <p:cNvPr id="172" name="Google Shape;172;gb53619bbac_0_73"/>
          <p:cNvSpPr txBox="1"/>
          <p:nvPr/>
        </p:nvSpPr>
        <p:spPr>
          <a:xfrm>
            <a:off x="340300" y="1777325"/>
            <a:ext cx="82884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Georgia"/>
                <a:ea typeface="Georgia"/>
                <a:cs typeface="Georgia"/>
                <a:sym typeface="Georgia"/>
              </a:rPr>
              <a:t>If you have questions about an application don’t be afraid to ask. </a:t>
            </a:r>
            <a:r>
              <a:rPr lang="en-US" b="1">
                <a:solidFill>
                  <a:schemeClr val="dk1"/>
                </a:solidFill>
                <a:latin typeface="Georgia"/>
                <a:ea typeface="Georgia"/>
                <a:cs typeface="Georgia"/>
                <a:sym typeface="Georgia"/>
              </a:rPr>
              <a:t>Please do not hesitate to contact the student to have these questions clarified. </a:t>
            </a:r>
            <a:endParaRPr b="1">
              <a:latin typeface="Georgia"/>
              <a:ea typeface="Georgia"/>
              <a:cs typeface="Georgia"/>
              <a:sym typeface="Georgia"/>
            </a:endParaRPr>
          </a:p>
          <a:p>
            <a:pPr marL="0" lvl="0" indent="0" algn="l" rtl="0">
              <a:spcBef>
                <a:spcPts val="0"/>
              </a:spcBef>
              <a:spcAft>
                <a:spcPts val="0"/>
              </a:spcAft>
              <a:buNone/>
            </a:pPr>
            <a:endParaRPr b="1">
              <a:latin typeface="Georgia"/>
              <a:ea typeface="Georgia"/>
              <a:cs typeface="Georgia"/>
              <a:sym typeface="Georgia"/>
            </a:endParaRPr>
          </a:p>
          <a:p>
            <a:pPr marL="0" lvl="0" indent="0" algn="l" rtl="0">
              <a:spcBef>
                <a:spcPts val="0"/>
              </a:spcBef>
              <a:spcAft>
                <a:spcPts val="0"/>
              </a:spcAft>
              <a:buNone/>
            </a:pPr>
            <a:r>
              <a:rPr lang="en-US" b="1">
                <a:latin typeface="Georgia"/>
                <a:ea typeface="Georgia"/>
                <a:cs typeface="Georgia"/>
                <a:sym typeface="Georgia"/>
              </a:rPr>
              <a:t>For example:</a:t>
            </a:r>
            <a:endParaRPr b="1">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Questions on what level of financial need they have</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latin typeface="Georgia"/>
                <a:ea typeface="Georgia"/>
                <a:cs typeface="Georgia"/>
                <a:sym typeface="Georgia"/>
              </a:rPr>
              <a:t>What are their goals for their future career if the essay is not clear.</a:t>
            </a:r>
            <a:endParaRPr>
              <a:latin typeface="Georgia"/>
              <a:ea typeface="Georgia"/>
              <a:cs typeface="Georgia"/>
              <a:sym typeface="Georgia"/>
            </a:endParaRPr>
          </a:p>
          <a:p>
            <a:pPr marL="914400" lvl="0" indent="-317500" algn="l" rtl="0">
              <a:spcBef>
                <a:spcPts val="0"/>
              </a:spcBef>
              <a:spcAft>
                <a:spcPts val="0"/>
              </a:spcAft>
              <a:buClr>
                <a:srgbClr val="C86755"/>
              </a:buClr>
              <a:buSzPts val="1400"/>
              <a:buFont typeface="Georgia"/>
              <a:buChar char="●"/>
            </a:pPr>
            <a:r>
              <a:rPr lang="en-US">
                <a:solidFill>
                  <a:schemeClr val="dk1"/>
                </a:solidFill>
                <a:latin typeface="Georgia"/>
                <a:ea typeface="Georgia"/>
                <a:cs typeface="Georgia"/>
                <a:sym typeface="Georgia"/>
              </a:rPr>
              <a:t>Are their transcripts showing that they are completing coursework relating to the hospitality industry?</a:t>
            </a:r>
            <a:endParaRPr>
              <a:solidFill>
                <a:schemeClr val="dk1"/>
              </a:solidFill>
              <a:latin typeface="Georgia"/>
              <a:ea typeface="Georgia"/>
              <a:cs typeface="Georgia"/>
              <a:sym typeface="Georgia"/>
            </a:endParaRPr>
          </a:p>
          <a:p>
            <a:pPr marL="0" lvl="0" indent="0" algn="l" rtl="0">
              <a:spcBef>
                <a:spcPts val="0"/>
              </a:spcBef>
              <a:spcAft>
                <a:spcPts val="0"/>
              </a:spcAft>
              <a:buNone/>
            </a:pPr>
            <a:endParaRPr b="1">
              <a:latin typeface="Georgia"/>
              <a:ea typeface="Georgia"/>
              <a:cs typeface="Georgia"/>
              <a:sym typeface="Georgia"/>
            </a:endParaRPr>
          </a:p>
          <a:p>
            <a:pPr marL="0" lvl="0" indent="0" algn="l" rtl="0">
              <a:spcBef>
                <a:spcPts val="0"/>
              </a:spcBef>
              <a:spcAft>
                <a:spcPts val="0"/>
              </a:spcAft>
              <a:buNone/>
            </a:pPr>
            <a:r>
              <a:rPr lang="en-US" b="1">
                <a:latin typeface="Georgia"/>
                <a:ea typeface="Georgia"/>
                <a:cs typeface="Georgia"/>
                <a:sym typeface="Georgia"/>
              </a:rPr>
              <a:t>It is better to ask questions to ensure the scholarship is going to the right candidate.</a:t>
            </a:r>
            <a:endParaRPr b="1">
              <a:latin typeface="Georgia"/>
              <a:ea typeface="Georgia"/>
              <a:cs typeface="Georgia"/>
              <a:sym typeface="Georgia"/>
            </a:endParaRPr>
          </a:p>
          <a:p>
            <a:pPr marL="914400" lvl="0" indent="0" algn="l" rtl="0">
              <a:spcBef>
                <a:spcPts val="0"/>
              </a:spcBef>
              <a:spcAft>
                <a:spcPts val="0"/>
              </a:spcAft>
              <a:buNone/>
            </a:pP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1_brdtrng2014">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dtrng2014">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rdtrng2014">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2205</Words>
  <Application>Microsoft Office PowerPoint</Application>
  <PresentationFormat>On-screen Show (4:3)</PresentationFormat>
  <Paragraphs>224</Paragraphs>
  <Slides>18</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Minion Pro</vt:lpstr>
      <vt:lpstr>Minion Variable Concept</vt:lpstr>
      <vt:lpstr>Arial</vt:lpstr>
      <vt:lpstr>Times New Roman</vt:lpstr>
      <vt:lpstr>Georgia</vt:lpstr>
      <vt:lpstr>Noto Sans Symbols</vt:lpstr>
      <vt:lpstr>Constantia</vt:lpstr>
      <vt:lpstr>Calibri</vt:lpstr>
      <vt:lpstr>1_brdtrng2014</vt:lpstr>
      <vt:lpstr>brdtrng2014</vt:lpstr>
      <vt:lpstr>2_brdtrng2014</vt:lpstr>
      <vt:lpstr>Understanding Scholarship Applications</vt:lpstr>
      <vt:lpstr>The Scholarship Application Review Committee and the Process</vt:lpstr>
      <vt:lpstr>Example of Complete Application</vt:lpstr>
      <vt:lpstr>Making a list and checking it twice.</vt:lpstr>
      <vt:lpstr>Application Review Process</vt:lpstr>
      <vt:lpstr>Reviewing the Applications</vt:lpstr>
      <vt:lpstr>Reviewing the Applications</vt:lpstr>
      <vt:lpstr>What is Financial Need?</vt:lpstr>
      <vt:lpstr>Ask Questions of the Applicant</vt:lpstr>
      <vt:lpstr>Ask Questions of the Applicant</vt:lpstr>
      <vt:lpstr>Application Scoring System</vt:lpstr>
      <vt:lpstr>Application Scoring System</vt:lpstr>
      <vt:lpstr>Application Scoring System</vt:lpstr>
      <vt:lpstr>Scholarship Examples</vt:lpstr>
      <vt:lpstr>Determining the Winner</vt:lpstr>
      <vt:lpstr>Love a student but they don’t qualify?</vt:lpstr>
      <vt:lpstr>Keeping the Students Engaged:</vt:lpstr>
      <vt:lpstr>Thank You for Serving!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Scholarship Applications</dc:title>
  <dc:creator>Diane Federwitz</dc:creator>
  <cp:lastModifiedBy>Erika Swansen</cp:lastModifiedBy>
  <cp:revision>5</cp:revision>
  <dcterms:created xsi:type="dcterms:W3CDTF">1996-09-30T18:28:10Z</dcterms:created>
  <dcterms:modified xsi:type="dcterms:W3CDTF">2024-02-02T17:43:11Z</dcterms:modified>
</cp:coreProperties>
</file>